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E0C88-9155-4E98-84C9-36BA1A704D6D}">
  <a:tblStyle styleId="{800E0C88-9155-4E98-84C9-36BA1A704D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80" y="-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raj Mathur" userId="486db009e48a7932" providerId="LiveId" clId="{AB9FA32C-014A-4781-8881-2F5DBFD3CDBA}"/>
    <pc:docChg chg="undo custSel modSld">
      <pc:chgData name="Viraj Mathur" userId="486db009e48a7932" providerId="LiveId" clId="{AB9FA32C-014A-4781-8881-2F5DBFD3CDBA}" dt="2023-11-26T08:47:00.069" v="106" actId="20577"/>
      <pc:docMkLst>
        <pc:docMk/>
      </pc:docMkLst>
      <pc:sldChg chg="modSp mod">
        <pc:chgData name="Viraj Mathur" userId="486db009e48a7932" providerId="LiveId" clId="{AB9FA32C-014A-4781-8881-2F5DBFD3CDBA}" dt="2023-11-26T08:38:27.160" v="38" actId="20577"/>
        <pc:sldMkLst>
          <pc:docMk/>
          <pc:sldMk cId="0" sldId="260"/>
        </pc:sldMkLst>
        <pc:spChg chg="mod">
          <ac:chgData name="Viraj Mathur" userId="486db009e48a7932" providerId="LiveId" clId="{AB9FA32C-014A-4781-8881-2F5DBFD3CDBA}" dt="2023-11-26T08:38:27.160" v="38" actId="20577"/>
          <ac:spMkLst>
            <pc:docMk/>
            <pc:sldMk cId="0" sldId="260"/>
            <ac:spMk id="142" creationId="{00000000-0000-0000-0000-000000000000}"/>
          </ac:spMkLst>
        </pc:spChg>
      </pc:sldChg>
      <pc:sldChg chg="modSp mod">
        <pc:chgData name="Viraj Mathur" userId="486db009e48a7932" providerId="LiveId" clId="{AB9FA32C-014A-4781-8881-2F5DBFD3CDBA}" dt="2023-11-26T08:39:01.347" v="48" actId="20577"/>
        <pc:sldMkLst>
          <pc:docMk/>
          <pc:sldMk cId="0" sldId="261"/>
        </pc:sldMkLst>
        <pc:spChg chg="mod">
          <ac:chgData name="Viraj Mathur" userId="486db009e48a7932" providerId="LiveId" clId="{AB9FA32C-014A-4781-8881-2F5DBFD3CDBA}" dt="2023-11-26T08:38:48.500" v="43" actId="20577"/>
          <ac:spMkLst>
            <pc:docMk/>
            <pc:sldMk cId="0" sldId="261"/>
            <ac:spMk id="150" creationId="{00000000-0000-0000-0000-000000000000}"/>
          </ac:spMkLst>
        </pc:spChg>
        <pc:spChg chg="mod">
          <ac:chgData name="Viraj Mathur" userId="486db009e48a7932" providerId="LiveId" clId="{AB9FA32C-014A-4781-8881-2F5DBFD3CDBA}" dt="2023-11-26T08:39:01.347" v="48" actId="20577"/>
          <ac:spMkLst>
            <pc:docMk/>
            <pc:sldMk cId="0" sldId="261"/>
            <ac:spMk id="153" creationId="{00000000-0000-0000-0000-000000000000}"/>
          </ac:spMkLst>
        </pc:spChg>
      </pc:sldChg>
      <pc:sldChg chg="modSp mod">
        <pc:chgData name="Viraj Mathur" userId="486db009e48a7932" providerId="LiveId" clId="{AB9FA32C-014A-4781-8881-2F5DBFD3CDBA}" dt="2023-11-26T08:39:28.942" v="53" actId="20577"/>
        <pc:sldMkLst>
          <pc:docMk/>
          <pc:sldMk cId="0" sldId="267"/>
        </pc:sldMkLst>
        <pc:spChg chg="mod">
          <ac:chgData name="Viraj Mathur" userId="486db009e48a7932" providerId="LiveId" clId="{AB9FA32C-014A-4781-8881-2F5DBFD3CDBA}" dt="2023-11-26T08:39:28.942" v="53" actId="20577"/>
          <ac:spMkLst>
            <pc:docMk/>
            <pc:sldMk cId="0" sldId="267"/>
            <ac:spMk id="211" creationId="{00000000-0000-0000-0000-000000000000}"/>
          </ac:spMkLst>
        </pc:spChg>
      </pc:sldChg>
      <pc:sldChg chg="modSp mod">
        <pc:chgData name="Viraj Mathur" userId="486db009e48a7932" providerId="LiveId" clId="{AB9FA32C-014A-4781-8881-2F5DBFD3CDBA}" dt="2023-11-26T08:39:45.704" v="54" actId="113"/>
        <pc:sldMkLst>
          <pc:docMk/>
          <pc:sldMk cId="0" sldId="268"/>
        </pc:sldMkLst>
        <pc:spChg chg="mod">
          <ac:chgData name="Viraj Mathur" userId="486db009e48a7932" providerId="LiveId" clId="{AB9FA32C-014A-4781-8881-2F5DBFD3CDBA}" dt="2023-11-26T08:39:45.704" v="54" actId="113"/>
          <ac:spMkLst>
            <pc:docMk/>
            <pc:sldMk cId="0" sldId="268"/>
            <ac:spMk id="219" creationId="{00000000-0000-0000-0000-000000000000}"/>
          </ac:spMkLst>
        </pc:spChg>
      </pc:sldChg>
      <pc:sldChg chg="modSp mod">
        <pc:chgData name="Viraj Mathur" userId="486db009e48a7932" providerId="LiveId" clId="{AB9FA32C-014A-4781-8881-2F5DBFD3CDBA}" dt="2023-11-26T08:40:11.065" v="64" actId="20577"/>
        <pc:sldMkLst>
          <pc:docMk/>
          <pc:sldMk cId="0" sldId="269"/>
        </pc:sldMkLst>
        <pc:spChg chg="mod">
          <ac:chgData name="Viraj Mathur" userId="486db009e48a7932" providerId="LiveId" clId="{AB9FA32C-014A-4781-8881-2F5DBFD3CDBA}" dt="2023-11-26T08:40:11.065" v="64" actId="20577"/>
          <ac:spMkLst>
            <pc:docMk/>
            <pc:sldMk cId="0" sldId="269"/>
            <ac:spMk id="227" creationId="{00000000-0000-0000-0000-000000000000}"/>
          </ac:spMkLst>
        </pc:spChg>
      </pc:sldChg>
      <pc:sldChg chg="modSp mod">
        <pc:chgData name="Viraj Mathur" userId="486db009e48a7932" providerId="LiveId" clId="{AB9FA32C-014A-4781-8881-2F5DBFD3CDBA}" dt="2023-11-26T08:37:40.815" v="2" actId="20577"/>
        <pc:sldMkLst>
          <pc:docMk/>
          <pc:sldMk cId="0" sldId="270"/>
        </pc:sldMkLst>
        <pc:spChg chg="mod">
          <ac:chgData name="Viraj Mathur" userId="486db009e48a7932" providerId="LiveId" clId="{AB9FA32C-014A-4781-8881-2F5DBFD3CDBA}" dt="2023-11-26T08:37:40.815" v="2" actId="20577"/>
          <ac:spMkLst>
            <pc:docMk/>
            <pc:sldMk cId="0" sldId="270"/>
            <ac:spMk id="235" creationId="{00000000-0000-0000-0000-000000000000}"/>
          </ac:spMkLst>
        </pc:spChg>
      </pc:sldChg>
      <pc:sldChg chg="modSp mod">
        <pc:chgData name="Viraj Mathur" userId="486db009e48a7932" providerId="LiveId" clId="{AB9FA32C-014A-4781-8881-2F5DBFD3CDBA}" dt="2023-11-26T08:45:26.093" v="92" actId="20577"/>
        <pc:sldMkLst>
          <pc:docMk/>
          <pc:sldMk cId="0" sldId="272"/>
        </pc:sldMkLst>
        <pc:spChg chg="mod">
          <ac:chgData name="Viraj Mathur" userId="486db009e48a7932" providerId="LiveId" clId="{AB9FA32C-014A-4781-8881-2F5DBFD3CDBA}" dt="2023-11-26T08:45:26.093" v="92" actId="20577"/>
          <ac:spMkLst>
            <pc:docMk/>
            <pc:sldMk cId="0" sldId="272"/>
            <ac:spMk id="252" creationId="{00000000-0000-0000-0000-000000000000}"/>
          </ac:spMkLst>
        </pc:spChg>
      </pc:sldChg>
      <pc:sldChg chg="modSp mod">
        <pc:chgData name="Viraj Mathur" userId="486db009e48a7932" providerId="LiveId" clId="{AB9FA32C-014A-4781-8881-2F5DBFD3CDBA}" dt="2023-11-26T08:47:00.069" v="106" actId="20577"/>
        <pc:sldMkLst>
          <pc:docMk/>
          <pc:sldMk cId="0" sldId="274"/>
        </pc:sldMkLst>
        <pc:spChg chg="mod">
          <ac:chgData name="Viraj Mathur" userId="486db009e48a7932" providerId="LiveId" clId="{AB9FA32C-014A-4781-8881-2F5DBFD3CDBA}" dt="2023-11-26T08:47:00.069" v="106" actId="20577"/>
          <ac:spMkLst>
            <pc:docMk/>
            <pc:sldMk cId="0" sldId="274"/>
            <ac:spMk id="27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ee5bb5b77_1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ee5bb5b77_1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29ee5bb5b77_1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9ee5bb5b77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29ee5bb5b77_1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9ee5bb5b77_1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29ee5bb5b77_1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9ee5bb5b77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9ee5bb5b77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29ee5bb5b77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9ee5bb5b77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9ee5bb5b77_1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29ee5bb5b77_1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9ee5bb5b77_1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9ee5bb5b77_1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9ee5bb5b77_1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9ee5bb5b77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9ee5bb5b77_1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29ee5bb5b77_1_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9ee5bb5b77_1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9ee5bb5b77_1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29ee5bb5b77_1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9ee5bb5b77_1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9ee5bb5b77_1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29ee5bb5b77_1_1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9ee5bb5b77_1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9ee5bb5b77_1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29ee5bb5b77_1_1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9ee5bb5b77_1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9ee5bb5b77_1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9ee5bb5b77_1_1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9ee5bb5b77_1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9ee5bb5b77_1_1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29ee5bb5b77_1_1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9ee5bb5b77_1_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9ee5bb5b77_1_1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29ee5bb5b77_1_1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477fe78b9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d477fe78b9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9ee5bb5b77_1_2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29ee5bb5b77_1_2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4fee408c75_1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24fee408c75_1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477fe78b9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d477fe78b9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77fe78b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d477fe78b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9ee5bb5b77_1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9ee5bb5b77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9ee5bb5b77_1_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d477fe78b9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d477fe78b9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fcd8e9676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4fcd8e9676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477fe78b9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d477fe78b9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477fe78b9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d477fe78b9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fe8a57d5d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fe8a57d5d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24fe8a57d5d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 name="Google Shape;20;p2"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2"/>
          <p:cNvSpPr txBox="1"/>
          <p:nvPr/>
        </p:nvSpPr>
        <p:spPr>
          <a:xfrm>
            <a:off x="-76200" y="5257800"/>
            <a:ext cx="2209800" cy="5540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900" b="1" i="0" u="none" strike="noStrike" cap="none">
                <a:solidFill>
                  <a:schemeClr val="lt1"/>
                </a:solidFill>
                <a:latin typeface="Arial"/>
                <a:ea typeface="Arial"/>
                <a:cs typeface="Arial"/>
                <a:sym typeface="Arial"/>
              </a:rPr>
              <a:t>BITS</a:t>
            </a:r>
            <a:r>
              <a:rPr lang="en-US" sz="2900" b="0" i="0" u="none" strike="noStrike" cap="none">
                <a:solidFill>
                  <a:schemeClr val="lt1"/>
                </a:solidFill>
                <a:latin typeface="Arial"/>
                <a:ea typeface="Arial"/>
                <a:cs typeface="Arial"/>
                <a:sym typeface="Arial"/>
              </a:rPr>
              <a:t> Pilani</a:t>
            </a:r>
            <a:endParaRPr/>
          </a:p>
        </p:txBody>
      </p:sp>
      <p:sp>
        <p:nvSpPr>
          <p:cNvPr id="22" name="Google Shape;22;p2"/>
          <p:cNvSpPr txBox="1"/>
          <p:nvPr/>
        </p:nvSpPr>
        <p:spPr>
          <a:xfrm>
            <a:off x="152400" y="5667375"/>
            <a:ext cx="1905000"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Hyderabad Campus</a:t>
            </a:r>
            <a:endParaRPr/>
          </a:p>
        </p:txBody>
      </p:sp>
      <p:sp>
        <p:nvSpPr>
          <p:cNvPr id="23" name="Google Shape;23;p2"/>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84" name="Google Shape;84;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5" name="Google Shape;8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92" name="Google Shape;9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sp>
        <p:nvSpPr>
          <p:cNvPr id="26" name="Google Shape;26;p3"/>
          <p:cNvSpPr txBox="1"/>
          <p:nvPr/>
        </p:nvSpPr>
        <p:spPr>
          <a:xfrm>
            <a:off x="3276600" y="6596063"/>
            <a:ext cx="5867400" cy="26193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Hyderabad Campus</a:t>
            </a:r>
            <a:endParaRPr/>
          </a:p>
        </p:txBody>
      </p:sp>
      <p:grpSp>
        <p:nvGrpSpPr>
          <p:cNvPr id="27" name="Google Shape;27;p3"/>
          <p:cNvGrpSpPr/>
          <p:nvPr/>
        </p:nvGrpSpPr>
        <p:grpSpPr>
          <a:xfrm>
            <a:off x="2084388" y="6550025"/>
            <a:ext cx="7059612" cy="49213"/>
            <a:chOff x="2083888" y="6550671"/>
            <a:chExt cx="7060112" cy="48665"/>
          </a:xfrm>
        </p:grpSpPr>
        <p:sp>
          <p:nvSpPr>
            <p:cNvPr id="28" name="Google Shape;28;p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31" name="Google Shape;31;p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2" name="Google Shape;32;p3"/>
          <p:cNvGrpSpPr/>
          <p:nvPr/>
        </p:nvGrpSpPr>
        <p:grpSpPr>
          <a:xfrm>
            <a:off x="0" y="1295400"/>
            <a:ext cx="7010400" cy="46038"/>
            <a:chOff x="1905000" y="6553200"/>
            <a:chExt cx="7010400" cy="45719"/>
          </a:xfrm>
        </p:grpSpPr>
        <p:sp>
          <p:nvSpPr>
            <p:cNvPr id="33" name="Google Shape;33;p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6" name="Google Shape;36;p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rgbClr val="C00000"/>
              </a:buClr>
              <a:buSzPts val="3600"/>
              <a:buNone/>
              <a:defRPr sz="3600" b="1" u="sng">
                <a:solidFill>
                  <a:srgbClr val="C00000"/>
                </a:solidFill>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1" name="Google Shape;41;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
        <p:cNvGrpSpPr/>
        <p:nvPr/>
      </p:nvGrpSpPr>
      <p:grpSpPr>
        <a:xfrm>
          <a:off x="0" y="0"/>
          <a:ext cx="0" cy="0"/>
          <a:chOff x="0" y="0"/>
          <a:chExt cx="0" cy="0"/>
        </a:xfrm>
      </p:grpSpPr>
      <p:sp>
        <p:nvSpPr>
          <p:cNvPr id="45" name="Google Shape;45;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53" name="Google Shape;53;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9" name="Google Shape;59;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0" name="Google Shape;6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6" name="Google Shape;66;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7" name="Google Shape;67;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8" name="Google Shape;68;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9" name="Google Shape;69;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3.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body" idx="1"/>
          </p:nvPr>
        </p:nvSpPr>
        <p:spPr>
          <a:xfrm>
            <a:off x="521200" y="423375"/>
            <a:ext cx="8167800" cy="25065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1100"/>
              <a:buFont typeface="Arial"/>
              <a:buNone/>
            </a:pPr>
            <a:endParaRPr sz="3600">
              <a:highlight>
                <a:srgbClr val="5B0F00"/>
              </a:highlight>
            </a:endParaRPr>
          </a:p>
          <a:p>
            <a:pPr marL="0" lvl="0" indent="0" algn="ctr" rtl="0">
              <a:lnSpc>
                <a:spcPct val="100000"/>
              </a:lnSpc>
              <a:spcBef>
                <a:spcPts val="0"/>
              </a:spcBef>
              <a:spcAft>
                <a:spcPts val="0"/>
              </a:spcAft>
              <a:buClr>
                <a:schemeClr val="lt1"/>
              </a:buClr>
              <a:buSzPts val="1800"/>
              <a:buNone/>
            </a:pPr>
            <a:endParaRPr sz="3600">
              <a:highlight>
                <a:srgbClr val="5B0F00"/>
              </a:highlight>
            </a:endParaRPr>
          </a:p>
        </p:txBody>
      </p:sp>
      <p:sp>
        <p:nvSpPr>
          <p:cNvPr id="112" name="Google Shape;112;p15"/>
          <p:cNvSpPr txBox="1"/>
          <p:nvPr/>
        </p:nvSpPr>
        <p:spPr>
          <a:xfrm>
            <a:off x="2218875" y="3487625"/>
            <a:ext cx="6143700" cy="1080600"/>
          </a:xfrm>
          <a:prstGeom prst="rect">
            <a:avLst/>
          </a:prstGeom>
          <a:noFill/>
          <a:ln>
            <a:noFill/>
          </a:ln>
        </p:spPr>
        <p:txBody>
          <a:bodyPr spcFirstLastPara="1" wrap="square" lIns="91425" tIns="45700" rIns="91425" bIns="45700" anchor="ctr" anchorCtr="0">
            <a:noAutofit/>
          </a:bodyPr>
          <a:lstStyle/>
          <a:p>
            <a:pPr marL="76200" lvl="0" indent="0" algn="l" rtl="0">
              <a:lnSpc>
                <a:spcPct val="115000"/>
              </a:lnSpc>
              <a:spcBef>
                <a:spcPts val="600"/>
              </a:spcBef>
              <a:spcAft>
                <a:spcPts val="0"/>
              </a:spcAft>
              <a:buNone/>
            </a:pPr>
            <a:r>
              <a:rPr lang="en-US" sz="2000" b="1">
                <a:solidFill>
                  <a:srgbClr val="FFFFFF"/>
                </a:solidFill>
              </a:rPr>
              <a:t>Traffic Forecasting using CRN with LSTM and GRU Neural Networks</a:t>
            </a:r>
            <a:endParaRPr sz="2000" b="1">
              <a:solidFill>
                <a:srgbClr val="FFFFFF"/>
              </a:solidFill>
            </a:endParaRPr>
          </a:p>
          <a:p>
            <a:pPr marL="76200" lvl="0" indent="0" algn="l" rtl="0">
              <a:lnSpc>
                <a:spcPct val="115000"/>
              </a:lnSpc>
              <a:spcBef>
                <a:spcPts val="600"/>
              </a:spcBef>
              <a:spcAft>
                <a:spcPts val="0"/>
              </a:spcAft>
              <a:buNone/>
            </a:pPr>
            <a:endParaRPr sz="1800">
              <a:solidFill>
                <a:srgbClr val="FFFFFF"/>
              </a:solidFill>
              <a:latin typeface="Calibri"/>
              <a:ea typeface="Calibri"/>
              <a:cs typeface="Calibri"/>
              <a:sym typeface="Calibri"/>
            </a:endParaRPr>
          </a:p>
        </p:txBody>
      </p:sp>
      <p:graphicFrame>
        <p:nvGraphicFramePr>
          <p:cNvPr id="113" name="Google Shape;113;p15"/>
          <p:cNvGraphicFramePr/>
          <p:nvPr/>
        </p:nvGraphicFramePr>
        <p:xfrm>
          <a:off x="2218875" y="4333625"/>
          <a:ext cx="6215200" cy="1584840"/>
        </p:xfrm>
        <a:graphic>
          <a:graphicData uri="http://schemas.openxmlformats.org/drawingml/2006/table">
            <a:tbl>
              <a:tblPr>
                <a:noFill/>
                <a:tableStyleId>{800E0C88-9155-4E98-84C9-36BA1A704D6D}</a:tableStyleId>
              </a:tblPr>
              <a:tblGrid>
                <a:gridCol w="3107600">
                  <a:extLst>
                    <a:ext uri="{9D8B030D-6E8A-4147-A177-3AD203B41FA5}">
                      <a16:colId xmlns:a16="http://schemas.microsoft.com/office/drawing/2014/main" val="20000"/>
                    </a:ext>
                  </a:extLst>
                </a:gridCol>
                <a:gridCol w="3107600">
                  <a:extLst>
                    <a:ext uri="{9D8B030D-6E8A-4147-A177-3AD203B41FA5}">
                      <a16:colId xmlns:a16="http://schemas.microsoft.com/office/drawing/2014/main" val="20001"/>
                    </a:ext>
                  </a:extLst>
                </a:gridCol>
              </a:tblGrid>
              <a:tr h="352350">
                <a:tc>
                  <a:txBody>
                    <a:bodyPr/>
                    <a:lstStyle/>
                    <a:p>
                      <a:pPr marL="0" lvl="0" indent="0" algn="l" rtl="0">
                        <a:spcBef>
                          <a:spcPts val="0"/>
                        </a:spcBef>
                        <a:spcAft>
                          <a:spcPts val="0"/>
                        </a:spcAft>
                        <a:buNone/>
                      </a:pPr>
                      <a:r>
                        <a:rPr lang="en-US">
                          <a:solidFill>
                            <a:srgbClr val="FFFFFF"/>
                          </a:solidFill>
                        </a:rPr>
                        <a:t>STUDENT NAME</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US">
                          <a:solidFill>
                            <a:srgbClr val="FFFFFF"/>
                          </a:solidFill>
                        </a:rPr>
                        <a:t>STUDENT ID</a:t>
                      </a:r>
                      <a:endParaRPr>
                        <a:solidFill>
                          <a:srgbClr val="FFFFFF"/>
                        </a:solidFill>
                      </a:endParaRPr>
                    </a:p>
                  </a:txBody>
                  <a:tcPr marL="91425" marR="91425" marT="91425" marB="91425"/>
                </a:tc>
                <a:extLst>
                  <a:ext uri="{0D108BD9-81ED-4DB2-BD59-A6C34878D82A}">
                    <a16:rowId xmlns:a16="http://schemas.microsoft.com/office/drawing/2014/main" val="10000"/>
                  </a:ext>
                </a:extLst>
              </a:tr>
              <a:tr h="352350">
                <a:tc>
                  <a:txBody>
                    <a:bodyPr/>
                    <a:lstStyle/>
                    <a:p>
                      <a:pPr marL="0" lvl="0" indent="0" algn="l" rtl="0">
                        <a:spcBef>
                          <a:spcPts val="0"/>
                        </a:spcBef>
                        <a:spcAft>
                          <a:spcPts val="0"/>
                        </a:spcAft>
                        <a:buNone/>
                      </a:pPr>
                      <a:r>
                        <a:rPr lang="en-US">
                          <a:solidFill>
                            <a:srgbClr val="FFFFFF"/>
                          </a:solidFill>
                        </a:rPr>
                        <a:t>Shashank Gautam</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US">
                          <a:solidFill>
                            <a:srgbClr val="FFFFFF"/>
                          </a:solidFill>
                        </a:rPr>
                        <a:t>2020B5A32378H</a:t>
                      </a:r>
                      <a:endParaRPr>
                        <a:solidFill>
                          <a:srgbClr val="FFFFFF"/>
                        </a:solidFill>
                      </a:endParaRPr>
                    </a:p>
                  </a:txBody>
                  <a:tcPr marL="91425" marR="91425" marT="91425" marB="91425"/>
                </a:tc>
                <a:extLst>
                  <a:ext uri="{0D108BD9-81ED-4DB2-BD59-A6C34878D82A}">
                    <a16:rowId xmlns:a16="http://schemas.microsoft.com/office/drawing/2014/main" val="10001"/>
                  </a:ext>
                </a:extLst>
              </a:tr>
              <a:tr h="352350">
                <a:tc>
                  <a:txBody>
                    <a:bodyPr/>
                    <a:lstStyle/>
                    <a:p>
                      <a:pPr marL="0" lvl="0" indent="0" algn="l" rtl="0">
                        <a:spcBef>
                          <a:spcPts val="0"/>
                        </a:spcBef>
                        <a:spcAft>
                          <a:spcPts val="0"/>
                        </a:spcAft>
                        <a:buNone/>
                      </a:pPr>
                      <a:r>
                        <a:rPr lang="en-US">
                          <a:solidFill>
                            <a:srgbClr val="FFFFFF"/>
                          </a:solidFill>
                        </a:rPr>
                        <a:t>Viraj Mathur</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US">
                          <a:solidFill>
                            <a:srgbClr val="FFFFFF"/>
                          </a:solidFill>
                        </a:rPr>
                        <a:t>2020B4A30956H</a:t>
                      </a:r>
                      <a:endParaRPr>
                        <a:solidFill>
                          <a:srgbClr val="FFFFFF"/>
                        </a:solidFill>
                      </a:endParaRPr>
                    </a:p>
                  </a:txBody>
                  <a:tcPr marL="91425" marR="91425" marT="91425" marB="91425"/>
                </a:tc>
                <a:extLst>
                  <a:ext uri="{0D108BD9-81ED-4DB2-BD59-A6C34878D82A}">
                    <a16:rowId xmlns:a16="http://schemas.microsoft.com/office/drawing/2014/main" val="10002"/>
                  </a:ext>
                </a:extLst>
              </a:tr>
              <a:tr h="352350">
                <a:tc>
                  <a:txBody>
                    <a:bodyPr/>
                    <a:lstStyle/>
                    <a:p>
                      <a:pPr marL="0" lvl="0" indent="0" algn="l" rtl="0">
                        <a:spcBef>
                          <a:spcPts val="0"/>
                        </a:spcBef>
                        <a:spcAft>
                          <a:spcPts val="0"/>
                        </a:spcAft>
                        <a:buNone/>
                      </a:pPr>
                      <a:r>
                        <a:rPr lang="en-US">
                          <a:solidFill>
                            <a:srgbClr val="FFFFFF"/>
                          </a:solidFill>
                        </a:rPr>
                        <a:t>Udit Gupta</a:t>
                      </a:r>
                      <a:endParaRPr>
                        <a:solidFill>
                          <a:srgbClr val="FFFFFF"/>
                        </a:solidFill>
                      </a:endParaRPr>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US">
                          <a:solidFill>
                            <a:srgbClr val="FFFFFF"/>
                          </a:solidFill>
                        </a:rPr>
                        <a:t>2020B4A72368H</a:t>
                      </a:r>
                      <a:endParaRPr>
                        <a:solidFill>
                          <a:srgbClr val="FFFFFF"/>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body" idx="1"/>
          </p:nvPr>
        </p:nvSpPr>
        <p:spPr>
          <a:xfrm>
            <a:off x="304800" y="1493837"/>
            <a:ext cx="8229600" cy="4526100"/>
          </a:xfrm>
          <a:prstGeom prst="rect">
            <a:avLst/>
          </a:prstGeom>
        </p:spPr>
        <p:txBody>
          <a:bodyPr spcFirstLastPara="1" wrap="square" lIns="91425" tIns="45700" rIns="91425" bIns="45700" anchor="ctr" anchorCtr="0">
            <a:noAutofit/>
          </a:bodyPr>
          <a:lstStyle/>
          <a:p>
            <a:pPr marL="0" lvl="0" indent="0" algn="ctr" rtl="0">
              <a:lnSpc>
                <a:spcPct val="115000"/>
              </a:lnSpc>
              <a:spcBef>
                <a:spcPts val="480"/>
              </a:spcBef>
              <a:spcAft>
                <a:spcPts val="0"/>
              </a:spcAft>
              <a:buNone/>
            </a:pPr>
            <a:r>
              <a:rPr lang="en-US" sz="6000"/>
              <a:t>Post Mid-Sem</a:t>
            </a:r>
            <a:endParaRPr sz="6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Flow-Chart of the Entire Project</a:t>
            </a:r>
            <a:endParaRPr sz="3000"/>
          </a:p>
        </p:txBody>
      </p:sp>
      <p:pic>
        <p:nvPicPr>
          <p:cNvPr id="206" name="Google Shape;206;p25"/>
          <p:cNvPicPr preferRelativeResize="0"/>
          <p:nvPr/>
        </p:nvPicPr>
        <p:blipFill>
          <a:blip r:embed="rId3">
            <a:alphaModFix/>
          </a:blip>
          <a:stretch>
            <a:fillRect/>
          </a:stretch>
        </p:blipFill>
        <p:spPr>
          <a:xfrm>
            <a:off x="152400" y="1414573"/>
            <a:ext cx="8839204" cy="50713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body" idx="1"/>
          </p:nvPr>
        </p:nvSpPr>
        <p:spPr>
          <a:xfrm>
            <a:off x="304800" y="1295801"/>
            <a:ext cx="5524500" cy="5136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800" dirty="0"/>
              <a:t>A </a:t>
            </a:r>
            <a:r>
              <a:rPr lang="en-US" sz="1800" b="1" dirty="0"/>
              <a:t>GRU-LSTM hybrid model</a:t>
            </a:r>
            <a:r>
              <a:rPr lang="en-US" sz="1800" dirty="0"/>
              <a:t> was now formulated on the dataset used earlier (with 48,120 entries). The following steps were followed in defining the model:</a:t>
            </a:r>
            <a:endParaRPr sz="1800" dirty="0"/>
          </a:p>
          <a:p>
            <a:pPr marL="457200" lvl="0" indent="-342900" algn="l" rtl="0">
              <a:lnSpc>
                <a:spcPct val="115000"/>
              </a:lnSpc>
              <a:spcBef>
                <a:spcPts val="1500"/>
              </a:spcBef>
              <a:spcAft>
                <a:spcPts val="0"/>
              </a:spcAft>
              <a:buSzPts val="1800"/>
              <a:buChar char="●"/>
            </a:pPr>
            <a:r>
              <a:rPr lang="en-US" sz="1800" dirty="0"/>
              <a:t>Early stopping was implemented to stop training if the loss doesn't decrease by 0.001 for 10 consecutive epochs.</a:t>
            </a:r>
            <a:endParaRPr sz="1800" dirty="0"/>
          </a:p>
          <a:p>
            <a:pPr marL="457200" lvl="0" indent="-342900" algn="l" rtl="0">
              <a:lnSpc>
                <a:spcPct val="115000"/>
              </a:lnSpc>
              <a:spcBef>
                <a:spcPts val="0"/>
              </a:spcBef>
              <a:spcAft>
                <a:spcPts val="0"/>
              </a:spcAft>
              <a:buSzPts val="1800"/>
              <a:buChar char="●"/>
            </a:pPr>
            <a:r>
              <a:rPr lang="en-US" sz="1800" dirty="0"/>
              <a:t>The sequential model combines GRU and LSTM layers, starting with GRU, adding dropout (to avoid over-fitting), and following a similar pattern with LSTM layers.</a:t>
            </a:r>
            <a:endParaRPr sz="1800" dirty="0"/>
          </a:p>
          <a:p>
            <a:pPr marL="457200" lvl="0" indent="-342900" algn="l" rtl="0">
              <a:lnSpc>
                <a:spcPct val="115000"/>
              </a:lnSpc>
              <a:spcBef>
                <a:spcPts val="0"/>
              </a:spcBef>
              <a:spcAft>
                <a:spcPts val="0"/>
              </a:spcAft>
              <a:buSzPts val="1800"/>
              <a:buChar char="●"/>
            </a:pPr>
            <a:r>
              <a:rPr lang="en-US" sz="1800" dirty="0"/>
              <a:t>The model concludes with a GRU layer without return sequences and a dense layer for regression tasks.</a:t>
            </a:r>
            <a:endParaRPr sz="1800" dirty="0"/>
          </a:p>
          <a:p>
            <a:pPr marL="457200" lvl="0" indent="-342900" algn="l" rtl="0">
              <a:lnSpc>
                <a:spcPct val="115000"/>
              </a:lnSpc>
              <a:spcBef>
                <a:spcPts val="0"/>
              </a:spcBef>
              <a:spcAft>
                <a:spcPts val="0"/>
              </a:spcAft>
              <a:buSzPts val="1800"/>
              <a:buChar char="●"/>
            </a:pPr>
            <a:r>
              <a:rPr lang="en-US" sz="1800" dirty="0"/>
              <a:t>Finally, the model was compiled using SGD compiler with 0.0075 learning rate.</a:t>
            </a:r>
            <a:endParaRPr sz="1800" dirty="0"/>
          </a:p>
          <a:p>
            <a:pPr marL="0" lvl="0" indent="0" algn="l" rtl="0">
              <a:lnSpc>
                <a:spcPct val="115000"/>
              </a:lnSpc>
              <a:spcBef>
                <a:spcPts val="1500"/>
              </a:spcBef>
              <a:spcAft>
                <a:spcPts val="1500"/>
              </a:spcAft>
              <a:buNone/>
            </a:pPr>
            <a:endParaRPr sz="1800" dirty="0"/>
          </a:p>
        </p:txBody>
      </p:sp>
      <p:sp>
        <p:nvSpPr>
          <p:cNvPr id="212" name="Google Shape;212;p26"/>
          <p:cNvSpPr txBox="1">
            <a:spLocks noGrp="1"/>
          </p:cNvSpPr>
          <p:nvPr>
            <p:ph type="body" idx="2"/>
          </p:nvPr>
        </p:nvSpPr>
        <p:spPr>
          <a:xfrm>
            <a:off x="304800" y="152400"/>
            <a:ext cx="6599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Methodology and Mathematical Formulation Post Mid-Sem</a:t>
            </a:r>
            <a:endParaRPr sz="3000"/>
          </a:p>
        </p:txBody>
      </p:sp>
      <p:pic>
        <p:nvPicPr>
          <p:cNvPr id="213" name="Google Shape;213;p26"/>
          <p:cNvPicPr preferRelativeResize="0"/>
          <p:nvPr/>
        </p:nvPicPr>
        <p:blipFill>
          <a:blip r:embed="rId3">
            <a:alphaModFix/>
          </a:blip>
          <a:stretch>
            <a:fillRect/>
          </a:stretch>
        </p:blipFill>
        <p:spPr>
          <a:xfrm>
            <a:off x="6006625" y="1505975"/>
            <a:ext cx="2845732" cy="492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body" idx="1"/>
          </p:nvPr>
        </p:nvSpPr>
        <p:spPr>
          <a:xfrm>
            <a:off x="304800" y="1493837"/>
            <a:ext cx="8229600" cy="45261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480"/>
              </a:spcBef>
              <a:spcAft>
                <a:spcPts val="0"/>
              </a:spcAft>
              <a:buSzPts val="1800"/>
              <a:buChar char="●"/>
            </a:pPr>
            <a:r>
              <a:rPr lang="en-US" sz="1800" dirty="0"/>
              <a:t>After the successful completion of GRU-LSTM Hybrid model, a new </a:t>
            </a:r>
            <a:r>
              <a:rPr lang="en-US" sz="1800" b="1" dirty="0"/>
              <a:t>ARIMA based model</a:t>
            </a:r>
            <a:r>
              <a:rPr lang="en-US" sz="1800" dirty="0"/>
              <a:t> is then implemented in </a:t>
            </a:r>
            <a:r>
              <a:rPr lang="en-US" sz="1800" b="1" dirty="0"/>
              <a:t>R</a:t>
            </a:r>
            <a:r>
              <a:rPr lang="en-US" sz="1800" dirty="0"/>
              <a:t>.</a:t>
            </a:r>
            <a:endParaRPr sz="1800" dirty="0"/>
          </a:p>
          <a:p>
            <a:pPr marL="457200" lvl="0" indent="-342900" algn="l" rtl="0">
              <a:lnSpc>
                <a:spcPct val="115000"/>
              </a:lnSpc>
              <a:spcBef>
                <a:spcPts val="0"/>
              </a:spcBef>
              <a:spcAft>
                <a:spcPts val="0"/>
              </a:spcAft>
              <a:buSzPts val="1800"/>
              <a:buChar char="●"/>
            </a:pPr>
            <a:r>
              <a:rPr lang="en-US" sz="1800" dirty="0"/>
              <a:t>This model was implemented on the same dataset (with 48,120 entries) so that its performance could be compared with that of the previous model(s).</a:t>
            </a: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r>
              <a:rPr lang="en-US" sz="1800" dirty="0"/>
              <a:t>We begun by plotting the entire dataset for familiarity (for all 4 junctions):</a:t>
            </a:r>
            <a:endParaRPr sz="1800" dirty="0"/>
          </a:p>
        </p:txBody>
      </p:sp>
      <p:sp>
        <p:nvSpPr>
          <p:cNvPr id="220" name="Google Shape;220;p27"/>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Methodology and Mathematical Formulation Post Mid-Sem (contd.)</a:t>
            </a:r>
            <a:endParaRPr/>
          </a:p>
        </p:txBody>
      </p:sp>
      <p:pic>
        <p:nvPicPr>
          <p:cNvPr id="221" name="Google Shape;221;p27"/>
          <p:cNvPicPr preferRelativeResize="0"/>
          <p:nvPr/>
        </p:nvPicPr>
        <p:blipFill>
          <a:blip r:embed="rId3">
            <a:alphaModFix/>
          </a:blip>
          <a:stretch>
            <a:fillRect/>
          </a:stretch>
        </p:blipFill>
        <p:spPr>
          <a:xfrm>
            <a:off x="371238" y="3636076"/>
            <a:ext cx="5364275" cy="2797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body" idx="1"/>
          </p:nvPr>
        </p:nvSpPr>
        <p:spPr>
          <a:xfrm>
            <a:off x="304800" y="1493824"/>
            <a:ext cx="8229600" cy="5081400"/>
          </a:xfrm>
          <a:prstGeom prst="rect">
            <a:avLst/>
          </a:prstGeom>
        </p:spPr>
        <p:txBody>
          <a:bodyPr spcFirstLastPara="1" wrap="square" lIns="91425" tIns="45700" rIns="91425" bIns="45700" anchor="t" anchorCtr="0">
            <a:noAutofit/>
          </a:bodyPr>
          <a:lstStyle/>
          <a:p>
            <a:pPr marL="0" lvl="0" indent="0" algn="l" rtl="0">
              <a:lnSpc>
                <a:spcPct val="115000"/>
              </a:lnSpc>
              <a:spcBef>
                <a:spcPts val="480"/>
              </a:spcBef>
              <a:spcAft>
                <a:spcPts val="0"/>
              </a:spcAft>
              <a:buNone/>
            </a:pPr>
            <a:r>
              <a:rPr lang="en-US" sz="1800" dirty="0"/>
              <a:t>The dataset was now explored even further which is evident through the following plots:</a:t>
            </a:r>
            <a:endParaRPr sz="1800" dirty="0"/>
          </a:p>
          <a:p>
            <a:pPr marL="457200" lvl="0" indent="-342900" algn="l" rtl="0">
              <a:lnSpc>
                <a:spcPct val="115000"/>
              </a:lnSpc>
              <a:spcBef>
                <a:spcPts val="480"/>
              </a:spcBef>
              <a:spcAft>
                <a:spcPts val="0"/>
              </a:spcAft>
              <a:buSzPts val="1800"/>
              <a:buChar char="●"/>
            </a:pPr>
            <a:r>
              <a:rPr lang="en-US" sz="1800" b="1" dirty="0"/>
              <a:t>Box-Plot</a:t>
            </a:r>
            <a:r>
              <a:rPr lang="en-US" sz="1800" dirty="0"/>
              <a:t> of all junctions:</a:t>
            </a: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r>
              <a:rPr lang="en-US" sz="1800" dirty="0"/>
              <a:t>	</a:t>
            </a:r>
            <a:endParaRPr sz="1800" dirty="0"/>
          </a:p>
          <a:p>
            <a:pPr marL="0" lvl="0" indent="0" algn="l" rtl="0">
              <a:lnSpc>
                <a:spcPct val="115000"/>
              </a:lnSpc>
              <a:spcBef>
                <a:spcPts val="480"/>
              </a:spcBef>
              <a:spcAft>
                <a:spcPts val="0"/>
              </a:spcAft>
              <a:buNone/>
            </a:pPr>
            <a:r>
              <a:rPr lang="en-US" sz="1800" dirty="0"/>
              <a:t>	From the above plot, it is evident that:</a:t>
            </a:r>
            <a:endParaRPr sz="1800" dirty="0"/>
          </a:p>
          <a:p>
            <a:pPr marL="914400" lvl="0" indent="-342900" algn="l" rtl="0">
              <a:lnSpc>
                <a:spcPct val="115000"/>
              </a:lnSpc>
              <a:spcBef>
                <a:spcPts val="480"/>
              </a:spcBef>
              <a:spcAft>
                <a:spcPts val="0"/>
              </a:spcAft>
              <a:buSzPts val="1800"/>
              <a:buChar char="➔"/>
            </a:pPr>
            <a:r>
              <a:rPr lang="en-US" sz="1800" dirty="0"/>
              <a:t>Data in Junction 1 tends to spread out and has the highest mean.</a:t>
            </a:r>
            <a:endParaRPr sz="1800" dirty="0"/>
          </a:p>
          <a:p>
            <a:pPr marL="914400" lvl="0" indent="-342900" algn="l" rtl="0">
              <a:lnSpc>
                <a:spcPct val="115000"/>
              </a:lnSpc>
              <a:spcBef>
                <a:spcPts val="0"/>
              </a:spcBef>
              <a:spcAft>
                <a:spcPts val="0"/>
              </a:spcAft>
              <a:buSzPts val="1800"/>
              <a:buChar char="➔"/>
            </a:pPr>
            <a:r>
              <a:rPr lang="en-US" sz="1800" dirty="0"/>
              <a:t>Data in Junction 2 and 4 tends to spread in.</a:t>
            </a:r>
            <a:endParaRPr sz="1800" dirty="0"/>
          </a:p>
          <a:p>
            <a:pPr marL="914400" lvl="0" indent="-342900" algn="l" rtl="0">
              <a:lnSpc>
                <a:spcPct val="115000"/>
              </a:lnSpc>
              <a:spcBef>
                <a:spcPts val="0"/>
              </a:spcBef>
              <a:spcAft>
                <a:spcPts val="0"/>
              </a:spcAft>
              <a:buSzPts val="1800"/>
              <a:buChar char="➔"/>
            </a:pPr>
            <a:r>
              <a:rPr lang="en-US" sz="1800" dirty="0"/>
              <a:t>Junction 3 has the most outlier.</a:t>
            </a:r>
            <a:endParaRPr sz="1800" dirty="0"/>
          </a:p>
        </p:txBody>
      </p:sp>
      <p:sp>
        <p:nvSpPr>
          <p:cNvPr id="228" name="Google Shape;228;p28"/>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Methodology and Mathematical Formulation Post Mid-Sem (contd.)</a:t>
            </a:r>
            <a:endParaRPr/>
          </a:p>
        </p:txBody>
      </p:sp>
      <p:pic>
        <p:nvPicPr>
          <p:cNvPr id="229" name="Google Shape;229;p28"/>
          <p:cNvPicPr preferRelativeResize="0"/>
          <p:nvPr/>
        </p:nvPicPr>
        <p:blipFill>
          <a:blip r:embed="rId3">
            <a:alphaModFix/>
          </a:blip>
          <a:stretch>
            <a:fillRect/>
          </a:stretch>
        </p:blipFill>
        <p:spPr>
          <a:xfrm>
            <a:off x="874975" y="2643350"/>
            <a:ext cx="4275374" cy="2229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body" idx="1"/>
          </p:nvPr>
        </p:nvSpPr>
        <p:spPr>
          <a:xfrm>
            <a:off x="304800" y="1493824"/>
            <a:ext cx="8229600" cy="50814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480"/>
              </a:spcBef>
              <a:spcAft>
                <a:spcPts val="0"/>
              </a:spcAft>
              <a:buSzPts val="1800"/>
              <a:buChar char="●"/>
            </a:pPr>
            <a:r>
              <a:rPr lang="en-US" sz="1800" dirty="0"/>
              <a:t>Plot obtained through </a:t>
            </a:r>
            <a:r>
              <a:rPr lang="en-US" sz="1800" b="1" dirty="0"/>
              <a:t>Additive Decomposition</a:t>
            </a:r>
            <a:r>
              <a:rPr lang="en-US" sz="1800" dirty="0"/>
              <a:t>:</a:t>
            </a: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r>
              <a:rPr lang="en-US" sz="1800" dirty="0"/>
              <a:t>	</a:t>
            </a: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457200" lvl="0" indent="-342900" algn="l" rtl="0">
              <a:lnSpc>
                <a:spcPct val="115000"/>
              </a:lnSpc>
              <a:spcBef>
                <a:spcPts val="480"/>
              </a:spcBef>
              <a:spcAft>
                <a:spcPts val="0"/>
              </a:spcAft>
              <a:buSzPts val="1800"/>
              <a:buChar char="➔"/>
            </a:pPr>
            <a:r>
              <a:rPr lang="en-US" sz="1800" dirty="0"/>
              <a:t>From the plot, we can’t find any seasonality. </a:t>
            </a:r>
            <a:endParaRPr sz="1800" dirty="0"/>
          </a:p>
          <a:p>
            <a:pPr marL="457200" lvl="0" indent="-342900" algn="l" rtl="0">
              <a:lnSpc>
                <a:spcPct val="115000"/>
              </a:lnSpc>
              <a:spcBef>
                <a:spcPts val="0"/>
              </a:spcBef>
              <a:spcAft>
                <a:spcPts val="0"/>
              </a:spcAft>
              <a:buSzPts val="1800"/>
              <a:buChar char="➔"/>
            </a:pPr>
            <a:r>
              <a:rPr lang="en-US" sz="1800" dirty="0"/>
              <a:t>But the observed data might be not stationary, hence ADF and KPSS tests were conducted before creating ARIMA model.</a:t>
            </a:r>
            <a:endParaRPr sz="1800" dirty="0"/>
          </a:p>
        </p:txBody>
      </p:sp>
      <p:sp>
        <p:nvSpPr>
          <p:cNvPr id="236" name="Google Shape;236;p29"/>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Methodology and Mathematical Formulation Post Mid-Sem (contd.)</a:t>
            </a:r>
            <a:endParaRPr/>
          </a:p>
        </p:txBody>
      </p:sp>
      <p:pic>
        <p:nvPicPr>
          <p:cNvPr id="237" name="Google Shape;237;p29"/>
          <p:cNvPicPr preferRelativeResize="0"/>
          <p:nvPr/>
        </p:nvPicPr>
        <p:blipFill>
          <a:blip r:embed="rId3">
            <a:alphaModFix/>
          </a:blip>
          <a:stretch>
            <a:fillRect/>
          </a:stretch>
        </p:blipFill>
        <p:spPr>
          <a:xfrm>
            <a:off x="893275" y="1950585"/>
            <a:ext cx="5759949" cy="3003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body" idx="1"/>
          </p:nvPr>
        </p:nvSpPr>
        <p:spPr>
          <a:xfrm>
            <a:off x="304800" y="1493824"/>
            <a:ext cx="8229600" cy="30273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480"/>
              </a:spcBef>
              <a:spcAft>
                <a:spcPts val="0"/>
              </a:spcAft>
              <a:buSzPts val="1800"/>
              <a:buChar char="●"/>
            </a:pPr>
            <a:r>
              <a:rPr lang="en-US" sz="1800"/>
              <a:t>Finally, after some data adjustments, the ARIMA model was built and different </a:t>
            </a:r>
            <a:r>
              <a:rPr lang="en-US" sz="1800" b="1"/>
              <a:t>ARIMA(p, d, q) models</a:t>
            </a:r>
            <a:r>
              <a:rPr lang="en-US" sz="1800"/>
              <a:t> were tested and compared, where:</a:t>
            </a:r>
            <a:endParaRPr sz="1800"/>
          </a:p>
          <a:p>
            <a:pPr marL="914400" lvl="0" indent="-342900" algn="l" rtl="0">
              <a:lnSpc>
                <a:spcPct val="115000"/>
              </a:lnSpc>
              <a:spcBef>
                <a:spcPts val="0"/>
              </a:spcBef>
              <a:spcAft>
                <a:spcPts val="0"/>
              </a:spcAft>
              <a:buSzPts val="1800"/>
              <a:buChar char="➔"/>
            </a:pPr>
            <a:r>
              <a:rPr lang="en-US" sz="1800"/>
              <a:t>p: Number of autoregressive (AR) terms.</a:t>
            </a:r>
            <a:endParaRPr sz="1800"/>
          </a:p>
          <a:p>
            <a:pPr marL="914400" lvl="0" indent="-342900" algn="l" rtl="0">
              <a:lnSpc>
                <a:spcPct val="115000"/>
              </a:lnSpc>
              <a:spcBef>
                <a:spcPts val="0"/>
              </a:spcBef>
              <a:spcAft>
                <a:spcPts val="0"/>
              </a:spcAft>
              <a:buSzPts val="1800"/>
              <a:buChar char="➔"/>
            </a:pPr>
            <a:r>
              <a:rPr lang="en-US" sz="1800"/>
              <a:t>d: Number of order of differencing.</a:t>
            </a:r>
            <a:endParaRPr sz="1800"/>
          </a:p>
          <a:p>
            <a:pPr marL="914400" lvl="0" indent="-342900" algn="l" rtl="0">
              <a:lnSpc>
                <a:spcPct val="115000"/>
              </a:lnSpc>
              <a:spcBef>
                <a:spcPts val="0"/>
              </a:spcBef>
              <a:spcAft>
                <a:spcPts val="0"/>
              </a:spcAft>
              <a:buSzPts val="1800"/>
              <a:buChar char="➔"/>
            </a:pPr>
            <a:r>
              <a:rPr lang="en-US" sz="1800"/>
              <a:t>q: Number of moving average (MA) terms.</a:t>
            </a: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r>
              <a:rPr lang="en-US" sz="1800"/>
              <a:t>At the end, a real-world dataset was taken up with 10,48,575 entries consisting of traffic flow data of 11 popular junctions in the city of London (from the year 2000 to 2005).</a:t>
            </a:r>
            <a:endParaRPr sz="1800"/>
          </a:p>
          <a:p>
            <a:pPr marL="0" lvl="0" indent="0" algn="l" rtl="0">
              <a:lnSpc>
                <a:spcPct val="115000"/>
              </a:lnSpc>
              <a:spcBef>
                <a:spcPts val="480"/>
              </a:spcBef>
              <a:spcAft>
                <a:spcPts val="0"/>
              </a:spcAft>
              <a:buNone/>
            </a:pPr>
            <a:endParaRPr sz="1800"/>
          </a:p>
        </p:txBody>
      </p:sp>
      <p:sp>
        <p:nvSpPr>
          <p:cNvPr id="244" name="Google Shape;244;p30"/>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Methodology and Mathematical Formulation Post Mid-Sem (contd.)</a:t>
            </a:r>
            <a:endParaRPr/>
          </a:p>
        </p:txBody>
      </p:sp>
      <p:pic>
        <p:nvPicPr>
          <p:cNvPr id="245" name="Google Shape;245;p30"/>
          <p:cNvPicPr preferRelativeResize="0"/>
          <p:nvPr/>
        </p:nvPicPr>
        <p:blipFill>
          <a:blip r:embed="rId3">
            <a:alphaModFix/>
          </a:blip>
          <a:stretch>
            <a:fillRect/>
          </a:stretch>
        </p:blipFill>
        <p:spPr>
          <a:xfrm>
            <a:off x="4657975" y="4342725"/>
            <a:ext cx="3876424" cy="2021500"/>
          </a:xfrm>
          <a:prstGeom prst="rect">
            <a:avLst/>
          </a:prstGeom>
          <a:noFill/>
          <a:ln>
            <a:noFill/>
          </a:ln>
        </p:spPr>
      </p:pic>
      <p:sp>
        <p:nvSpPr>
          <p:cNvPr id="246" name="Google Shape;246;p30"/>
          <p:cNvSpPr txBox="1">
            <a:spLocks noGrp="1"/>
          </p:cNvSpPr>
          <p:nvPr>
            <p:ph type="body" idx="1"/>
          </p:nvPr>
        </p:nvSpPr>
        <p:spPr>
          <a:xfrm>
            <a:off x="304800" y="4672650"/>
            <a:ext cx="4188900" cy="19119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480"/>
              </a:spcBef>
              <a:spcAft>
                <a:spcPts val="0"/>
              </a:spcAft>
              <a:buSzPts val="1800"/>
              <a:buChar char="●"/>
            </a:pPr>
            <a:r>
              <a:rPr lang="en-US" sz="1800"/>
              <a:t>At the right is the entire plotted dataset.</a:t>
            </a:r>
            <a:endParaRPr sz="1800"/>
          </a:p>
          <a:p>
            <a:pPr marL="457200" lvl="0" indent="-342900" algn="l" rtl="0">
              <a:lnSpc>
                <a:spcPct val="115000"/>
              </a:lnSpc>
              <a:spcBef>
                <a:spcPts val="0"/>
              </a:spcBef>
              <a:spcAft>
                <a:spcPts val="0"/>
              </a:spcAft>
              <a:buSzPts val="1800"/>
              <a:buChar char="●"/>
            </a:pPr>
            <a:r>
              <a:rPr lang="en-US" sz="1800"/>
              <a:t>From the plot, it is evident that there are periods where the </a:t>
            </a:r>
            <a:r>
              <a:rPr lang="en-US" sz="1800" b="1"/>
              <a:t>data is not available</a:t>
            </a:r>
            <a:r>
              <a:rPr lang="en-US" sz="1800"/>
              <a:t> (unobtained).</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body" idx="1"/>
          </p:nvPr>
        </p:nvSpPr>
        <p:spPr>
          <a:xfrm>
            <a:off x="304800" y="1493825"/>
            <a:ext cx="8229600" cy="5020200"/>
          </a:xfrm>
          <a:prstGeom prst="rect">
            <a:avLst/>
          </a:prstGeom>
        </p:spPr>
        <p:txBody>
          <a:bodyPr spcFirstLastPara="1" wrap="square" lIns="91425" tIns="45700" rIns="91425" bIns="45700" anchor="t" anchorCtr="0">
            <a:noAutofit/>
          </a:bodyPr>
          <a:lstStyle/>
          <a:p>
            <a:pPr marL="0" lvl="0" indent="0" algn="l" rtl="0">
              <a:lnSpc>
                <a:spcPct val="115000"/>
              </a:lnSpc>
              <a:spcBef>
                <a:spcPts val="480"/>
              </a:spcBef>
              <a:spcAft>
                <a:spcPts val="0"/>
              </a:spcAft>
              <a:buNone/>
            </a:pPr>
            <a:r>
              <a:rPr lang="en-US" sz="1800" b="1" dirty="0"/>
              <a:t>Box-Plot</a:t>
            </a:r>
            <a:r>
              <a:rPr lang="en-US" sz="1800" dirty="0"/>
              <a:t> and </a:t>
            </a:r>
            <a:r>
              <a:rPr lang="en-US" sz="1800" b="1" dirty="0"/>
              <a:t>Additive Decomposition</a:t>
            </a:r>
            <a:r>
              <a:rPr lang="en-US" sz="1800" dirty="0"/>
              <a:t> were plotted as usual:</a:t>
            </a: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r>
              <a:rPr lang="en-US" sz="1800" dirty="0"/>
              <a:t>From the two plots, it can be seen that:</a:t>
            </a:r>
            <a:endParaRPr sz="1800" dirty="0"/>
          </a:p>
          <a:p>
            <a:pPr marL="457200" lvl="0" indent="-342900" algn="l" rtl="0">
              <a:lnSpc>
                <a:spcPct val="115000"/>
              </a:lnSpc>
              <a:spcBef>
                <a:spcPts val="480"/>
              </a:spcBef>
              <a:spcAft>
                <a:spcPts val="0"/>
              </a:spcAft>
              <a:buSzPts val="1800"/>
              <a:buChar char="●"/>
            </a:pPr>
            <a:r>
              <a:rPr lang="en-US" sz="1800" dirty="0"/>
              <a:t>Junction 5 has the highest mean, but traffic at all junctions is somewhat equally spread out showing how even the traffic is in London.</a:t>
            </a:r>
            <a:endParaRPr sz="1800" dirty="0"/>
          </a:p>
          <a:p>
            <a:pPr marL="457200" lvl="0" indent="-342900" algn="l" rtl="0">
              <a:lnSpc>
                <a:spcPct val="115000"/>
              </a:lnSpc>
              <a:spcBef>
                <a:spcPts val="0"/>
              </a:spcBef>
              <a:spcAft>
                <a:spcPts val="0"/>
              </a:spcAft>
              <a:buSzPts val="1800"/>
              <a:buChar char="●"/>
            </a:pPr>
            <a:r>
              <a:rPr lang="en-US" sz="1800" dirty="0"/>
              <a:t>Seasonality could not be found from the additive decomposition plot hence, ADF and KPSS tests were remained to be carried out.</a:t>
            </a:r>
            <a:endParaRPr sz="1800" dirty="0"/>
          </a:p>
          <a:p>
            <a:pPr marL="0" lvl="0" indent="0" algn="l" rtl="0">
              <a:lnSpc>
                <a:spcPct val="115000"/>
              </a:lnSpc>
              <a:spcBef>
                <a:spcPts val="480"/>
              </a:spcBef>
              <a:spcAft>
                <a:spcPts val="0"/>
              </a:spcAft>
              <a:buNone/>
            </a:pPr>
            <a:r>
              <a:rPr lang="en-US" sz="1800" dirty="0"/>
              <a:t>Again, </a:t>
            </a:r>
            <a:r>
              <a:rPr lang="en-US" sz="1800" b="1" dirty="0"/>
              <a:t>ARIMA models were built</a:t>
            </a:r>
            <a:r>
              <a:rPr lang="en-US" sz="1800" dirty="0"/>
              <a:t> &amp; compared after some data manipulation.</a:t>
            </a:r>
            <a:endParaRPr sz="1800" dirty="0"/>
          </a:p>
          <a:p>
            <a:pPr marL="45720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p:txBody>
      </p:sp>
      <p:sp>
        <p:nvSpPr>
          <p:cNvPr id="253" name="Google Shape;253;p31"/>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Methodology and Mathematical Formulation Post Mid-Sem (contd.)</a:t>
            </a:r>
            <a:endParaRPr/>
          </a:p>
        </p:txBody>
      </p:sp>
      <p:pic>
        <p:nvPicPr>
          <p:cNvPr id="254" name="Google Shape;254;p31"/>
          <p:cNvPicPr preferRelativeResize="0"/>
          <p:nvPr/>
        </p:nvPicPr>
        <p:blipFill>
          <a:blip r:embed="rId3">
            <a:alphaModFix/>
          </a:blip>
          <a:stretch>
            <a:fillRect/>
          </a:stretch>
        </p:blipFill>
        <p:spPr>
          <a:xfrm>
            <a:off x="410300" y="1991425"/>
            <a:ext cx="3746565" cy="1953775"/>
          </a:xfrm>
          <a:prstGeom prst="rect">
            <a:avLst/>
          </a:prstGeom>
          <a:noFill/>
          <a:ln>
            <a:noFill/>
          </a:ln>
        </p:spPr>
      </p:pic>
      <p:pic>
        <p:nvPicPr>
          <p:cNvPr id="255" name="Google Shape;255;p31"/>
          <p:cNvPicPr preferRelativeResize="0"/>
          <p:nvPr/>
        </p:nvPicPr>
        <p:blipFill>
          <a:blip r:embed="rId4">
            <a:alphaModFix/>
          </a:blip>
          <a:stretch>
            <a:fillRect/>
          </a:stretch>
        </p:blipFill>
        <p:spPr>
          <a:xfrm>
            <a:off x="4287659" y="1991425"/>
            <a:ext cx="3746565" cy="1953775"/>
          </a:xfrm>
          <a:prstGeom prst="rect">
            <a:avLst/>
          </a:prstGeom>
          <a:noFill/>
          <a:ln>
            <a:noFill/>
          </a:ln>
        </p:spPr>
      </p:pic>
      <p:sp>
        <p:nvSpPr>
          <p:cNvPr id="256" name="Google Shape;256;p31"/>
          <p:cNvSpPr txBox="1"/>
          <p:nvPr/>
        </p:nvSpPr>
        <p:spPr>
          <a:xfrm>
            <a:off x="1014300" y="3945200"/>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Box Plot</a:t>
            </a:r>
            <a:endParaRPr>
              <a:latin typeface="Calibri"/>
              <a:ea typeface="Calibri"/>
              <a:cs typeface="Calibri"/>
              <a:sym typeface="Calibri"/>
            </a:endParaRPr>
          </a:p>
        </p:txBody>
      </p:sp>
      <p:sp>
        <p:nvSpPr>
          <p:cNvPr id="257" name="Google Shape;257;p31"/>
          <p:cNvSpPr txBox="1"/>
          <p:nvPr/>
        </p:nvSpPr>
        <p:spPr>
          <a:xfrm>
            <a:off x="4891637" y="3945200"/>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Additive Decomposition Plot</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304800" y="1493825"/>
            <a:ext cx="8229600" cy="5020200"/>
          </a:xfrm>
          <a:prstGeom prst="rect">
            <a:avLst/>
          </a:prstGeom>
        </p:spPr>
        <p:txBody>
          <a:bodyPr spcFirstLastPara="1" wrap="square" lIns="91425" tIns="45700" rIns="91425" bIns="45700" anchor="t" anchorCtr="0">
            <a:noAutofit/>
          </a:bodyPr>
          <a:lstStyle/>
          <a:p>
            <a:pPr marL="0" lvl="0" indent="0" algn="l" rtl="0">
              <a:lnSpc>
                <a:spcPct val="115000"/>
              </a:lnSpc>
              <a:spcBef>
                <a:spcPts val="480"/>
              </a:spcBef>
              <a:spcAft>
                <a:spcPts val="0"/>
              </a:spcAft>
              <a:buNone/>
            </a:pPr>
            <a:r>
              <a:rPr lang="en-US" sz="1800"/>
              <a:t>For the </a:t>
            </a:r>
            <a:r>
              <a:rPr lang="en-US" sz="1800" b="1"/>
              <a:t>GRU-LSTM Hybrid model </a:t>
            </a:r>
            <a:r>
              <a:rPr lang="en-US" sz="1800"/>
              <a:t>(on the 48,120 entries dataset), the following prediction model plots were obtained:</a:t>
            </a:r>
            <a:endParaRPr sz="1800"/>
          </a:p>
          <a:p>
            <a:pPr marL="0" lvl="0" indent="0" algn="l" rtl="0">
              <a:lnSpc>
                <a:spcPct val="115000"/>
              </a:lnSpc>
              <a:spcBef>
                <a:spcPts val="480"/>
              </a:spcBef>
              <a:spcAft>
                <a:spcPts val="0"/>
              </a:spcAft>
              <a:buNone/>
            </a:pPr>
            <a:endParaRPr sz="1800"/>
          </a:p>
        </p:txBody>
      </p:sp>
      <p:sp>
        <p:nvSpPr>
          <p:cNvPr id="264" name="Google Shape;264;p32"/>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Results Post Mid-Sem</a:t>
            </a:r>
            <a:endParaRPr/>
          </a:p>
        </p:txBody>
      </p:sp>
      <p:pic>
        <p:nvPicPr>
          <p:cNvPr id="265" name="Google Shape;265;p32"/>
          <p:cNvPicPr preferRelativeResize="0"/>
          <p:nvPr/>
        </p:nvPicPr>
        <p:blipFill>
          <a:blip r:embed="rId3">
            <a:alphaModFix/>
          </a:blip>
          <a:stretch>
            <a:fillRect/>
          </a:stretch>
        </p:blipFill>
        <p:spPr>
          <a:xfrm>
            <a:off x="386862" y="2390725"/>
            <a:ext cx="3523577" cy="1468151"/>
          </a:xfrm>
          <a:prstGeom prst="rect">
            <a:avLst/>
          </a:prstGeom>
          <a:noFill/>
          <a:ln>
            <a:noFill/>
          </a:ln>
        </p:spPr>
      </p:pic>
      <p:sp>
        <p:nvSpPr>
          <p:cNvPr id="266" name="Google Shape;266;p32"/>
          <p:cNvSpPr txBox="1"/>
          <p:nvPr/>
        </p:nvSpPr>
        <p:spPr>
          <a:xfrm>
            <a:off x="879349" y="3803825"/>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Junction 1</a:t>
            </a:r>
            <a:endParaRPr>
              <a:latin typeface="Calibri"/>
              <a:ea typeface="Calibri"/>
              <a:cs typeface="Calibri"/>
              <a:sym typeface="Calibri"/>
            </a:endParaRPr>
          </a:p>
        </p:txBody>
      </p:sp>
      <p:pic>
        <p:nvPicPr>
          <p:cNvPr id="267" name="Google Shape;267;p32"/>
          <p:cNvPicPr preferRelativeResize="0"/>
          <p:nvPr/>
        </p:nvPicPr>
        <p:blipFill>
          <a:blip r:embed="rId4">
            <a:alphaModFix/>
          </a:blip>
          <a:stretch>
            <a:fillRect/>
          </a:stretch>
        </p:blipFill>
        <p:spPr>
          <a:xfrm>
            <a:off x="4208587" y="2390725"/>
            <a:ext cx="3292150" cy="1468149"/>
          </a:xfrm>
          <a:prstGeom prst="rect">
            <a:avLst/>
          </a:prstGeom>
          <a:noFill/>
          <a:ln>
            <a:noFill/>
          </a:ln>
        </p:spPr>
      </p:pic>
      <p:pic>
        <p:nvPicPr>
          <p:cNvPr id="268" name="Google Shape;268;p32"/>
          <p:cNvPicPr preferRelativeResize="0"/>
          <p:nvPr/>
        </p:nvPicPr>
        <p:blipFill>
          <a:blip r:embed="rId5">
            <a:alphaModFix/>
          </a:blip>
          <a:stretch>
            <a:fillRect/>
          </a:stretch>
        </p:blipFill>
        <p:spPr>
          <a:xfrm>
            <a:off x="386862" y="4209874"/>
            <a:ext cx="3523574" cy="1553974"/>
          </a:xfrm>
          <a:prstGeom prst="rect">
            <a:avLst/>
          </a:prstGeom>
          <a:noFill/>
          <a:ln>
            <a:noFill/>
          </a:ln>
        </p:spPr>
      </p:pic>
      <p:sp>
        <p:nvSpPr>
          <p:cNvPr id="269" name="Google Shape;269;p32"/>
          <p:cNvSpPr txBox="1"/>
          <p:nvPr/>
        </p:nvSpPr>
        <p:spPr>
          <a:xfrm>
            <a:off x="4585374" y="3803825"/>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Junction 2</a:t>
            </a:r>
            <a:endParaRPr>
              <a:latin typeface="Calibri"/>
              <a:ea typeface="Calibri"/>
              <a:cs typeface="Calibri"/>
              <a:sym typeface="Calibri"/>
            </a:endParaRPr>
          </a:p>
        </p:txBody>
      </p:sp>
      <p:pic>
        <p:nvPicPr>
          <p:cNvPr id="270" name="Google Shape;270;p32"/>
          <p:cNvPicPr preferRelativeResize="0"/>
          <p:nvPr/>
        </p:nvPicPr>
        <p:blipFill>
          <a:blip r:embed="rId6">
            <a:alphaModFix/>
          </a:blip>
          <a:stretch>
            <a:fillRect/>
          </a:stretch>
        </p:blipFill>
        <p:spPr>
          <a:xfrm>
            <a:off x="4208587" y="4209875"/>
            <a:ext cx="3292150" cy="1553974"/>
          </a:xfrm>
          <a:prstGeom prst="rect">
            <a:avLst/>
          </a:prstGeom>
          <a:noFill/>
          <a:ln>
            <a:noFill/>
          </a:ln>
        </p:spPr>
      </p:pic>
      <p:sp>
        <p:nvSpPr>
          <p:cNvPr id="271" name="Google Shape;271;p32"/>
          <p:cNvSpPr txBox="1"/>
          <p:nvPr/>
        </p:nvSpPr>
        <p:spPr>
          <a:xfrm>
            <a:off x="879362" y="5705235"/>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Junction 3</a:t>
            </a:r>
            <a:endParaRPr>
              <a:latin typeface="Calibri"/>
              <a:ea typeface="Calibri"/>
              <a:cs typeface="Calibri"/>
              <a:sym typeface="Calibri"/>
            </a:endParaRPr>
          </a:p>
        </p:txBody>
      </p:sp>
      <p:sp>
        <p:nvSpPr>
          <p:cNvPr id="272" name="Google Shape;272;p32"/>
          <p:cNvSpPr txBox="1"/>
          <p:nvPr/>
        </p:nvSpPr>
        <p:spPr>
          <a:xfrm>
            <a:off x="4585374" y="5705235"/>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Junction 4</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body" idx="1"/>
          </p:nvPr>
        </p:nvSpPr>
        <p:spPr>
          <a:xfrm>
            <a:off x="304800" y="1493825"/>
            <a:ext cx="8229600" cy="5020200"/>
          </a:xfrm>
          <a:prstGeom prst="rect">
            <a:avLst/>
          </a:prstGeom>
        </p:spPr>
        <p:txBody>
          <a:bodyPr spcFirstLastPara="1" wrap="square" lIns="91425" tIns="45700" rIns="91425" bIns="45700" anchor="t" anchorCtr="0">
            <a:noAutofit/>
          </a:bodyPr>
          <a:lstStyle/>
          <a:p>
            <a:pPr marL="0" lvl="0" indent="0" algn="l" rtl="0">
              <a:lnSpc>
                <a:spcPct val="115000"/>
              </a:lnSpc>
              <a:spcBef>
                <a:spcPts val="480"/>
              </a:spcBef>
              <a:spcAft>
                <a:spcPts val="0"/>
              </a:spcAft>
              <a:buNone/>
            </a:pPr>
            <a:r>
              <a:rPr lang="en-US" sz="1800" dirty="0"/>
              <a:t>Coming to the ARIMA model (on the 48,120 entries dataset), firstly, following were the results of the ADF and KPSS tests:</a:t>
            </a: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endParaRPr sz="1800" dirty="0"/>
          </a:p>
          <a:p>
            <a:pPr marL="0" lvl="0" indent="0" algn="l" rtl="0">
              <a:lnSpc>
                <a:spcPct val="115000"/>
              </a:lnSpc>
              <a:spcBef>
                <a:spcPts val="480"/>
              </a:spcBef>
              <a:spcAft>
                <a:spcPts val="0"/>
              </a:spcAft>
              <a:buNone/>
            </a:pPr>
            <a:r>
              <a:rPr lang="en-US" sz="1800" dirty="0"/>
              <a:t>After these tests, followed data manipulation and model fitting for different ARIMA(p, d, q) models which were as follows:</a:t>
            </a:r>
            <a:endParaRPr sz="1800" dirty="0"/>
          </a:p>
          <a:p>
            <a:pPr marL="0" lvl="0" indent="0" algn="l" rtl="0">
              <a:lnSpc>
                <a:spcPct val="115000"/>
              </a:lnSpc>
              <a:spcBef>
                <a:spcPts val="480"/>
              </a:spcBef>
              <a:spcAft>
                <a:spcPts val="0"/>
              </a:spcAft>
              <a:buNone/>
            </a:pPr>
            <a:endParaRPr sz="1800" dirty="0"/>
          </a:p>
        </p:txBody>
      </p:sp>
      <p:sp>
        <p:nvSpPr>
          <p:cNvPr id="279" name="Google Shape;279;p33"/>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Results Post Mid-Sem (contd.)</a:t>
            </a:r>
            <a:endParaRPr/>
          </a:p>
        </p:txBody>
      </p:sp>
      <p:pic>
        <p:nvPicPr>
          <p:cNvPr id="280" name="Google Shape;280;p33"/>
          <p:cNvPicPr preferRelativeResize="0"/>
          <p:nvPr/>
        </p:nvPicPr>
        <p:blipFill>
          <a:blip r:embed="rId3">
            <a:alphaModFix/>
          </a:blip>
          <a:stretch>
            <a:fillRect/>
          </a:stretch>
        </p:blipFill>
        <p:spPr>
          <a:xfrm>
            <a:off x="407769" y="2291870"/>
            <a:ext cx="3214676" cy="695322"/>
          </a:xfrm>
          <a:prstGeom prst="rect">
            <a:avLst/>
          </a:prstGeom>
          <a:noFill/>
          <a:ln>
            <a:noFill/>
          </a:ln>
        </p:spPr>
      </p:pic>
      <p:pic>
        <p:nvPicPr>
          <p:cNvPr id="281" name="Google Shape;281;p33"/>
          <p:cNvPicPr preferRelativeResize="0"/>
          <p:nvPr/>
        </p:nvPicPr>
        <p:blipFill>
          <a:blip r:embed="rId4">
            <a:alphaModFix/>
          </a:blip>
          <a:stretch>
            <a:fillRect/>
          </a:stretch>
        </p:blipFill>
        <p:spPr>
          <a:xfrm>
            <a:off x="3735634" y="2291866"/>
            <a:ext cx="5169719" cy="695325"/>
          </a:xfrm>
          <a:prstGeom prst="rect">
            <a:avLst/>
          </a:prstGeom>
          <a:noFill/>
          <a:ln>
            <a:noFill/>
          </a:ln>
        </p:spPr>
      </p:pic>
      <p:pic>
        <p:nvPicPr>
          <p:cNvPr id="282" name="Google Shape;282;p33"/>
          <p:cNvPicPr preferRelativeResize="0"/>
          <p:nvPr/>
        </p:nvPicPr>
        <p:blipFill>
          <a:blip r:embed="rId5">
            <a:alphaModFix/>
          </a:blip>
          <a:stretch>
            <a:fillRect/>
          </a:stretch>
        </p:blipFill>
        <p:spPr>
          <a:xfrm>
            <a:off x="407775" y="3787150"/>
            <a:ext cx="2642814" cy="2686501"/>
          </a:xfrm>
          <a:prstGeom prst="rect">
            <a:avLst/>
          </a:prstGeom>
          <a:noFill/>
          <a:ln>
            <a:noFill/>
          </a:ln>
        </p:spPr>
      </p:pic>
      <p:sp>
        <p:nvSpPr>
          <p:cNvPr id="283" name="Google Shape;283;p33"/>
          <p:cNvSpPr txBox="1"/>
          <p:nvPr/>
        </p:nvSpPr>
        <p:spPr>
          <a:xfrm>
            <a:off x="4391000" y="4899538"/>
            <a:ext cx="51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ARIMA(5, 1, 2)</a:t>
            </a:r>
            <a:r>
              <a:rPr lang="en-US" sz="1800">
                <a:solidFill>
                  <a:schemeClr val="dk1"/>
                </a:solidFill>
                <a:latin typeface="Calibri"/>
                <a:ea typeface="Calibri"/>
                <a:cs typeface="Calibri"/>
                <a:sym typeface="Calibri"/>
              </a:rPr>
              <a:t> performed the best</a:t>
            </a:r>
            <a:endParaRPr sz="1800">
              <a:solidFill>
                <a:schemeClr val="dk1"/>
              </a:solidFill>
              <a:latin typeface="Calibri"/>
              <a:ea typeface="Calibri"/>
              <a:cs typeface="Calibri"/>
              <a:sym typeface="Calibri"/>
            </a:endParaRPr>
          </a:p>
        </p:txBody>
      </p:sp>
      <p:cxnSp>
        <p:nvCxnSpPr>
          <p:cNvPr id="284" name="Google Shape;284;p33"/>
          <p:cNvCxnSpPr>
            <a:stCxn id="282" idx="3"/>
            <a:endCxn id="283" idx="1"/>
          </p:cNvCxnSpPr>
          <p:nvPr/>
        </p:nvCxnSpPr>
        <p:spPr>
          <a:xfrm>
            <a:off x="3050589" y="5130400"/>
            <a:ext cx="1340400" cy="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304800" y="1493825"/>
            <a:ext cx="5406300" cy="46827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15000"/>
              </a:lnSpc>
              <a:spcBef>
                <a:spcPts val="0"/>
              </a:spcBef>
              <a:spcAft>
                <a:spcPts val="0"/>
              </a:spcAft>
              <a:buSzPts val="2000"/>
              <a:buChar char="●"/>
            </a:pPr>
            <a:r>
              <a:rPr lang="en-US" sz="2000"/>
              <a:t>Traffic congestion is a common and frustrating issue in urban areas. </a:t>
            </a:r>
            <a:endParaRPr sz="2000"/>
          </a:p>
          <a:p>
            <a:pPr marL="457200" marR="0" lvl="0" indent="-355600" algn="l" rtl="0">
              <a:lnSpc>
                <a:spcPct val="115000"/>
              </a:lnSpc>
              <a:spcBef>
                <a:spcPts val="0"/>
              </a:spcBef>
              <a:spcAft>
                <a:spcPts val="0"/>
              </a:spcAft>
              <a:buSzPts val="2000"/>
              <a:buChar char="●"/>
            </a:pPr>
            <a:r>
              <a:rPr lang="en-US" sz="2000"/>
              <a:t>To address congestion between junctions, we can improve infrastructure, but it's essential to conduct a thorough traffic flow analysis at each junction first.</a:t>
            </a:r>
            <a:endParaRPr sz="2000"/>
          </a:p>
          <a:p>
            <a:pPr marL="457200" marR="0" lvl="0" indent="-355600" algn="l" rtl="0">
              <a:lnSpc>
                <a:spcPct val="115000"/>
              </a:lnSpc>
              <a:spcBef>
                <a:spcPts val="0"/>
              </a:spcBef>
              <a:spcAft>
                <a:spcPts val="0"/>
              </a:spcAft>
              <a:buSzPts val="2000"/>
              <a:buChar char="●"/>
            </a:pPr>
            <a:r>
              <a:rPr lang="en-US" sz="2000"/>
              <a:t>One effective approach to tackle this challenge is to treat the traffic congestion on individual junction as separate time-series data. </a:t>
            </a:r>
            <a:endParaRPr sz="2000"/>
          </a:p>
          <a:p>
            <a:pPr marL="457200" marR="0" lvl="0" indent="-355600" algn="l" rtl="0">
              <a:lnSpc>
                <a:spcPct val="115000"/>
              </a:lnSpc>
              <a:spcBef>
                <a:spcPts val="0"/>
              </a:spcBef>
              <a:spcAft>
                <a:spcPts val="0"/>
              </a:spcAft>
              <a:buSzPts val="2000"/>
              <a:buChar char="●"/>
            </a:pPr>
            <a:r>
              <a:rPr lang="en-US" sz="2000"/>
              <a:t>By analyzing historical data and using it to predict future congestion levels for each junction, we can work towards a solution.</a:t>
            </a:r>
            <a:endParaRPr sz="2000"/>
          </a:p>
          <a:p>
            <a:pPr marL="0" marR="0" lvl="0" indent="0" algn="l" rtl="0">
              <a:lnSpc>
                <a:spcPct val="115000"/>
              </a:lnSpc>
              <a:spcBef>
                <a:spcPts val="0"/>
              </a:spcBef>
              <a:spcAft>
                <a:spcPts val="0"/>
              </a:spcAft>
              <a:buClr>
                <a:srgbClr val="101141"/>
              </a:buClr>
              <a:buSzPts val="2400"/>
              <a:buFont typeface="Arial"/>
              <a:buNone/>
            </a:pPr>
            <a:endParaRPr sz="1800"/>
          </a:p>
        </p:txBody>
      </p:sp>
      <p:sp>
        <p:nvSpPr>
          <p:cNvPr id="119" name="Google Shape;119;p16"/>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Brief Introduction</a:t>
            </a:r>
            <a:endParaRPr sz="3000"/>
          </a:p>
        </p:txBody>
      </p:sp>
      <p:pic>
        <p:nvPicPr>
          <p:cNvPr id="120" name="Google Shape;120;p16"/>
          <p:cNvPicPr preferRelativeResize="0"/>
          <p:nvPr/>
        </p:nvPicPr>
        <p:blipFill rotWithShape="1">
          <a:blip r:embed="rId3">
            <a:alphaModFix/>
          </a:blip>
          <a:srcRect l="21480" r="22434"/>
          <a:stretch/>
        </p:blipFill>
        <p:spPr>
          <a:xfrm>
            <a:off x="6053000" y="1493825"/>
            <a:ext cx="2538519" cy="4526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body" idx="1"/>
          </p:nvPr>
        </p:nvSpPr>
        <p:spPr>
          <a:xfrm>
            <a:off x="304800" y="1493825"/>
            <a:ext cx="8456400" cy="5020200"/>
          </a:xfrm>
          <a:prstGeom prst="rect">
            <a:avLst/>
          </a:prstGeom>
        </p:spPr>
        <p:txBody>
          <a:bodyPr spcFirstLastPara="1" wrap="square" lIns="91425" tIns="45700" rIns="91425" bIns="45700" anchor="t" anchorCtr="0">
            <a:noAutofit/>
          </a:bodyPr>
          <a:lstStyle/>
          <a:p>
            <a:pPr marL="0" lvl="0" indent="0" algn="l" rtl="0">
              <a:lnSpc>
                <a:spcPct val="115000"/>
              </a:lnSpc>
              <a:spcBef>
                <a:spcPts val="480"/>
              </a:spcBef>
              <a:spcAft>
                <a:spcPts val="0"/>
              </a:spcAft>
              <a:buNone/>
            </a:pPr>
            <a:r>
              <a:rPr lang="en-US" sz="1800"/>
              <a:t>Forecasts of ARIMA(2, 1, 2) and the best ARIMA(p, d, q) model obtained earlier were plotted:</a:t>
            </a: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p:txBody>
      </p:sp>
      <p:sp>
        <p:nvSpPr>
          <p:cNvPr id="291" name="Google Shape;291;p34"/>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Results Post Mid-Sem (contd.)</a:t>
            </a:r>
            <a:endParaRPr/>
          </a:p>
        </p:txBody>
      </p:sp>
      <p:pic>
        <p:nvPicPr>
          <p:cNvPr id="292" name="Google Shape;292;p34"/>
          <p:cNvPicPr preferRelativeResize="0"/>
          <p:nvPr/>
        </p:nvPicPr>
        <p:blipFill>
          <a:blip r:embed="rId3">
            <a:alphaModFix/>
          </a:blip>
          <a:stretch>
            <a:fillRect/>
          </a:stretch>
        </p:blipFill>
        <p:spPr>
          <a:xfrm>
            <a:off x="422044" y="2264502"/>
            <a:ext cx="3848873" cy="2007124"/>
          </a:xfrm>
          <a:prstGeom prst="rect">
            <a:avLst/>
          </a:prstGeom>
          <a:noFill/>
          <a:ln>
            <a:noFill/>
          </a:ln>
        </p:spPr>
      </p:pic>
      <p:pic>
        <p:nvPicPr>
          <p:cNvPr id="293" name="Google Shape;293;p34"/>
          <p:cNvPicPr preferRelativeResize="0"/>
          <p:nvPr/>
        </p:nvPicPr>
        <p:blipFill>
          <a:blip r:embed="rId4">
            <a:alphaModFix/>
          </a:blip>
          <a:stretch>
            <a:fillRect/>
          </a:stretch>
        </p:blipFill>
        <p:spPr>
          <a:xfrm>
            <a:off x="4419600" y="2264501"/>
            <a:ext cx="3848873" cy="2007111"/>
          </a:xfrm>
          <a:prstGeom prst="rect">
            <a:avLst/>
          </a:prstGeom>
          <a:noFill/>
          <a:ln>
            <a:noFill/>
          </a:ln>
        </p:spPr>
      </p:pic>
      <p:sp>
        <p:nvSpPr>
          <p:cNvPr id="294" name="Google Shape;294;p34"/>
          <p:cNvSpPr txBox="1"/>
          <p:nvPr/>
        </p:nvSpPr>
        <p:spPr>
          <a:xfrm>
            <a:off x="1077187" y="4220675"/>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Forecasts of ARIMA(2, 1, 2)</a:t>
            </a:r>
            <a:endParaRPr>
              <a:latin typeface="Calibri"/>
              <a:ea typeface="Calibri"/>
              <a:cs typeface="Calibri"/>
              <a:sym typeface="Calibri"/>
            </a:endParaRPr>
          </a:p>
        </p:txBody>
      </p:sp>
      <p:sp>
        <p:nvSpPr>
          <p:cNvPr id="295" name="Google Shape;295;p34"/>
          <p:cNvSpPr txBox="1"/>
          <p:nvPr/>
        </p:nvSpPr>
        <p:spPr>
          <a:xfrm>
            <a:off x="5074750" y="4220675"/>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Forecasts of ARIMA(5, 1, 2)</a:t>
            </a:r>
            <a:endParaRPr>
              <a:latin typeface="Calibri"/>
              <a:ea typeface="Calibri"/>
              <a:cs typeface="Calibri"/>
              <a:sym typeface="Calibri"/>
            </a:endParaRPr>
          </a:p>
        </p:txBody>
      </p:sp>
      <p:cxnSp>
        <p:nvCxnSpPr>
          <p:cNvPr id="296" name="Google Shape;296;p34"/>
          <p:cNvCxnSpPr/>
          <p:nvPr/>
        </p:nvCxnSpPr>
        <p:spPr>
          <a:xfrm rot="10800000">
            <a:off x="6344050" y="4620875"/>
            <a:ext cx="0" cy="621000"/>
          </a:xfrm>
          <a:prstGeom prst="straightConnector1">
            <a:avLst/>
          </a:prstGeom>
          <a:noFill/>
          <a:ln w="19050" cap="flat" cmpd="sng">
            <a:solidFill>
              <a:srgbClr val="38761D"/>
            </a:solidFill>
            <a:prstDash val="solid"/>
            <a:round/>
            <a:headEnd type="none" w="med" len="med"/>
            <a:tailEnd type="triangle" w="med" len="med"/>
          </a:ln>
        </p:spPr>
      </p:cxnSp>
      <p:sp>
        <p:nvSpPr>
          <p:cNvPr id="297" name="Google Shape;297;p34"/>
          <p:cNvSpPr txBox="1"/>
          <p:nvPr/>
        </p:nvSpPr>
        <p:spPr>
          <a:xfrm>
            <a:off x="5074750" y="5260175"/>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38761D"/>
                </a:solidFill>
                <a:latin typeface="Calibri"/>
                <a:ea typeface="Calibri"/>
                <a:cs typeface="Calibri"/>
                <a:sym typeface="Calibri"/>
              </a:rPr>
              <a:t>Better!</a:t>
            </a:r>
            <a:endParaRPr>
              <a:solidFill>
                <a:srgbClr val="38761D"/>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5"/>
          <p:cNvSpPr txBox="1">
            <a:spLocks noGrp="1"/>
          </p:cNvSpPr>
          <p:nvPr>
            <p:ph type="body" idx="1"/>
          </p:nvPr>
        </p:nvSpPr>
        <p:spPr>
          <a:xfrm>
            <a:off x="304800" y="1493825"/>
            <a:ext cx="8456400" cy="4879500"/>
          </a:xfrm>
          <a:prstGeom prst="rect">
            <a:avLst/>
          </a:prstGeom>
        </p:spPr>
        <p:txBody>
          <a:bodyPr spcFirstLastPara="1" wrap="square" lIns="91425" tIns="45700" rIns="91425" bIns="45700" anchor="t" anchorCtr="0">
            <a:noAutofit/>
          </a:bodyPr>
          <a:lstStyle/>
          <a:p>
            <a:pPr marL="0" lvl="0" indent="0" algn="l" rtl="0">
              <a:lnSpc>
                <a:spcPct val="115000"/>
              </a:lnSpc>
              <a:spcBef>
                <a:spcPts val="480"/>
              </a:spcBef>
              <a:spcAft>
                <a:spcPts val="0"/>
              </a:spcAft>
              <a:buNone/>
            </a:pPr>
            <a:r>
              <a:rPr lang="en-US" sz="1800"/>
              <a:t>We deduced that the ARIMA Model performed better than GRU-LSTM Hybrid Model (covered in Conclusion) and hence the London Junctions dataset with 10L+ entries was fed to ARIMA. The ADF and KPSS results were as follows:</a:t>
            </a: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r>
              <a:rPr lang="en-US" sz="1800"/>
              <a:t>In this case, ARIMA(2, 1, 2) performed the best as is evident from the RMSEs obtained below:</a:t>
            </a: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r>
              <a:rPr lang="en-US" sz="1800"/>
              <a:t>RMSE of ARIMA(2, 1, 2) &lt; RMSE of ARIMA(5, 1, 2)</a:t>
            </a:r>
            <a:endParaRPr sz="1800"/>
          </a:p>
        </p:txBody>
      </p:sp>
      <p:sp>
        <p:nvSpPr>
          <p:cNvPr id="304" name="Google Shape;304;p35"/>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Results Post Mid-Sem (contd.)</a:t>
            </a:r>
            <a:endParaRPr/>
          </a:p>
        </p:txBody>
      </p:sp>
      <p:pic>
        <p:nvPicPr>
          <p:cNvPr id="305" name="Google Shape;305;p35"/>
          <p:cNvPicPr preferRelativeResize="0"/>
          <p:nvPr/>
        </p:nvPicPr>
        <p:blipFill>
          <a:blip r:embed="rId3">
            <a:alphaModFix/>
          </a:blip>
          <a:stretch>
            <a:fillRect/>
          </a:stretch>
        </p:blipFill>
        <p:spPr>
          <a:xfrm>
            <a:off x="422031" y="2756202"/>
            <a:ext cx="3673225" cy="971975"/>
          </a:xfrm>
          <a:prstGeom prst="rect">
            <a:avLst/>
          </a:prstGeom>
          <a:noFill/>
          <a:ln>
            <a:noFill/>
          </a:ln>
        </p:spPr>
      </p:pic>
      <p:pic>
        <p:nvPicPr>
          <p:cNvPr id="306" name="Google Shape;306;p35"/>
          <p:cNvPicPr preferRelativeResize="0"/>
          <p:nvPr/>
        </p:nvPicPr>
        <p:blipFill>
          <a:blip r:embed="rId4">
            <a:alphaModFix/>
          </a:blip>
          <a:stretch>
            <a:fillRect/>
          </a:stretch>
        </p:blipFill>
        <p:spPr>
          <a:xfrm>
            <a:off x="4202731" y="2756200"/>
            <a:ext cx="4460536" cy="971975"/>
          </a:xfrm>
          <a:prstGeom prst="rect">
            <a:avLst/>
          </a:prstGeom>
          <a:noFill/>
          <a:ln>
            <a:noFill/>
          </a:ln>
        </p:spPr>
      </p:pic>
      <p:pic>
        <p:nvPicPr>
          <p:cNvPr id="307" name="Google Shape;307;p35"/>
          <p:cNvPicPr preferRelativeResize="0"/>
          <p:nvPr/>
        </p:nvPicPr>
        <p:blipFill rotWithShape="1">
          <a:blip r:embed="rId5">
            <a:alphaModFix/>
          </a:blip>
          <a:srcRect b="26122"/>
          <a:stretch/>
        </p:blipFill>
        <p:spPr>
          <a:xfrm>
            <a:off x="422025" y="4962975"/>
            <a:ext cx="3567725" cy="65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6"/>
          <p:cNvSpPr txBox="1">
            <a:spLocks noGrp="1"/>
          </p:cNvSpPr>
          <p:nvPr>
            <p:ph type="body" idx="1"/>
          </p:nvPr>
        </p:nvSpPr>
        <p:spPr>
          <a:xfrm>
            <a:off x="304800" y="1493825"/>
            <a:ext cx="8456400" cy="5020200"/>
          </a:xfrm>
          <a:prstGeom prst="rect">
            <a:avLst/>
          </a:prstGeom>
        </p:spPr>
        <p:txBody>
          <a:bodyPr spcFirstLastPara="1" wrap="square" lIns="91425" tIns="45700" rIns="91425" bIns="45700" anchor="t" anchorCtr="0">
            <a:noAutofit/>
          </a:bodyPr>
          <a:lstStyle/>
          <a:p>
            <a:pPr marL="0" lvl="0" indent="0" algn="l" rtl="0">
              <a:lnSpc>
                <a:spcPct val="115000"/>
              </a:lnSpc>
              <a:spcBef>
                <a:spcPts val="480"/>
              </a:spcBef>
              <a:spcAft>
                <a:spcPts val="0"/>
              </a:spcAft>
              <a:buNone/>
            </a:pPr>
            <a:r>
              <a:rPr lang="en-US" sz="1800"/>
              <a:t>Forecasts of ARIMA(2, 1, 2) and ARIMA(5, 1, 2) models obtained earlier were plotted:</a:t>
            </a: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a:p>
            <a:pPr marL="0" lvl="0" indent="0" algn="l" rtl="0">
              <a:lnSpc>
                <a:spcPct val="115000"/>
              </a:lnSpc>
              <a:spcBef>
                <a:spcPts val="480"/>
              </a:spcBef>
              <a:spcAft>
                <a:spcPts val="0"/>
              </a:spcAft>
              <a:buNone/>
            </a:pPr>
            <a:endParaRPr sz="1800"/>
          </a:p>
        </p:txBody>
      </p:sp>
      <p:sp>
        <p:nvSpPr>
          <p:cNvPr id="314" name="Google Shape;314;p36"/>
          <p:cNvSpPr txBox="1">
            <a:spLocks noGrp="1"/>
          </p:cNvSpPr>
          <p:nvPr>
            <p:ph type="body" idx="2"/>
          </p:nvPr>
        </p:nvSpPr>
        <p:spPr>
          <a:xfrm>
            <a:off x="304800" y="152400"/>
            <a:ext cx="66321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Results Post Mid-Sem (contd.)</a:t>
            </a:r>
            <a:endParaRPr/>
          </a:p>
        </p:txBody>
      </p:sp>
      <p:sp>
        <p:nvSpPr>
          <p:cNvPr id="315" name="Google Shape;315;p36"/>
          <p:cNvSpPr txBox="1"/>
          <p:nvPr/>
        </p:nvSpPr>
        <p:spPr>
          <a:xfrm>
            <a:off x="1206425" y="4355025"/>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Forecasts of ARIMA(2, 1, 2)</a:t>
            </a:r>
            <a:endParaRPr>
              <a:latin typeface="Calibri"/>
              <a:ea typeface="Calibri"/>
              <a:cs typeface="Calibri"/>
              <a:sym typeface="Calibri"/>
            </a:endParaRPr>
          </a:p>
        </p:txBody>
      </p:sp>
      <p:sp>
        <p:nvSpPr>
          <p:cNvPr id="316" name="Google Shape;316;p36"/>
          <p:cNvSpPr txBox="1"/>
          <p:nvPr/>
        </p:nvSpPr>
        <p:spPr>
          <a:xfrm>
            <a:off x="5438237" y="4304900"/>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Forecasts of ARIMA(5, 1, 2)</a:t>
            </a:r>
            <a:endParaRPr>
              <a:latin typeface="Calibri"/>
              <a:ea typeface="Calibri"/>
              <a:cs typeface="Calibri"/>
              <a:sym typeface="Calibri"/>
            </a:endParaRPr>
          </a:p>
        </p:txBody>
      </p:sp>
      <p:pic>
        <p:nvPicPr>
          <p:cNvPr id="317" name="Google Shape;317;p36"/>
          <p:cNvPicPr preferRelativeResize="0"/>
          <p:nvPr/>
        </p:nvPicPr>
        <p:blipFill>
          <a:blip r:embed="rId3">
            <a:alphaModFix/>
          </a:blip>
          <a:stretch>
            <a:fillRect/>
          </a:stretch>
        </p:blipFill>
        <p:spPr>
          <a:xfrm>
            <a:off x="422050" y="2274000"/>
            <a:ext cx="4107346" cy="2141914"/>
          </a:xfrm>
          <a:prstGeom prst="rect">
            <a:avLst/>
          </a:prstGeom>
          <a:noFill/>
          <a:ln>
            <a:noFill/>
          </a:ln>
        </p:spPr>
      </p:pic>
      <p:pic>
        <p:nvPicPr>
          <p:cNvPr id="318" name="Google Shape;318;p36"/>
          <p:cNvPicPr preferRelativeResize="0"/>
          <p:nvPr/>
        </p:nvPicPr>
        <p:blipFill>
          <a:blip r:embed="rId4">
            <a:alphaModFix/>
          </a:blip>
          <a:stretch>
            <a:fillRect/>
          </a:stretch>
        </p:blipFill>
        <p:spPr>
          <a:xfrm>
            <a:off x="4653867" y="2274000"/>
            <a:ext cx="4107331" cy="2141914"/>
          </a:xfrm>
          <a:prstGeom prst="rect">
            <a:avLst/>
          </a:prstGeom>
          <a:noFill/>
          <a:ln>
            <a:noFill/>
          </a:ln>
        </p:spPr>
      </p:pic>
      <p:cxnSp>
        <p:nvCxnSpPr>
          <p:cNvPr id="319" name="Google Shape;319;p36"/>
          <p:cNvCxnSpPr/>
          <p:nvPr/>
        </p:nvCxnSpPr>
        <p:spPr>
          <a:xfrm rot="10800000">
            <a:off x="2475725" y="4755225"/>
            <a:ext cx="0" cy="621000"/>
          </a:xfrm>
          <a:prstGeom prst="straightConnector1">
            <a:avLst/>
          </a:prstGeom>
          <a:noFill/>
          <a:ln w="19050" cap="flat" cmpd="sng">
            <a:solidFill>
              <a:srgbClr val="38761D"/>
            </a:solidFill>
            <a:prstDash val="solid"/>
            <a:round/>
            <a:headEnd type="none" w="med" len="med"/>
            <a:tailEnd type="triangle" w="med" len="med"/>
          </a:ln>
        </p:spPr>
      </p:cxnSp>
      <p:sp>
        <p:nvSpPr>
          <p:cNvPr id="320" name="Google Shape;320;p36"/>
          <p:cNvSpPr txBox="1"/>
          <p:nvPr/>
        </p:nvSpPr>
        <p:spPr>
          <a:xfrm>
            <a:off x="1206425" y="5394525"/>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38761D"/>
                </a:solidFill>
                <a:latin typeface="Calibri"/>
                <a:ea typeface="Calibri"/>
                <a:cs typeface="Calibri"/>
                <a:sym typeface="Calibri"/>
              </a:rPr>
              <a:t>Better!</a:t>
            </a:r>
            <a:endParaRPr>
              <a:solidFill>
                <a:srgbClr val="38761D"/>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txBox="1">
            <a:spLocks noGrp="1"/>
          </p:cNvSpPr>
          <p:nvPr>
            <p:ph type="body" idx="1"/>
          </p:nvPr>
        </p:nvSpPr>
        <p:spPr>
          <a:xfrm>
            <a:off x="304800" y="1493825"/>
            <a:ext cx="8461500" cy="49530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480"/>
              </a:spcBef>
              <a:spcAft>
                <a:spcPts val="0"/>
              </a:spcAft>
              <a:buSzPts val="1800"/>
              <a:buChar char="●"/>
            </a:pPr>
            <a:r>
              <a:rPr lang="en-US" sz="1800">
                <a:highlight>
                  <a:srgbClr val="FFFFFF"/>
                </a:highlight>
              </a:rPr>
              <a:t>Between GRU and GRU-LSTM Hybrid Models of Traffic Forecasting, </a:t>
            </a:r>
            <a:r>
              <a:rPr lang="en-US" sz="1800" b="1">
                <a:highlight>
                  <a:srgbClr val="FFFFFF"/>
                </a:highlight>
              </a:rPr>
              <a:t>GRU-LSTM Hybrid Model</a:t>
            </a:r>
            <a:r>
              <a:rPr lang="en-US" sz="1800">
                <a:highlight>
                  <a:srgbClr val="FFFFFF"/>
                </a:highlight>
              </a:rPr>
              <a:t> was marginally more accurate.</a:t>
            </a:r>
            <a:endParaRPr sz="1800">
              <a:highlight>
                <a:srgbClr val="FFFFFF"/>
              </a:highlight>
            </a:endParaRPr>
          </a:p>
          <a:p>
            <a:pPr marL="0" lvl="0" indent="0" algn="l" rtl="0">
              <a:lnSpc>
                <a:spcPct val="115000"/>
              </a:lnSpc>
              <a:spcBef>
                <a:spcPts val="480"/>
              </a:spcBef>
              <a:spcAft>
                <a:spcPts val="0"/>
              </a:spcAft>
              <a:buNone/>
            </a:pPr>
            <a:endParaRPr sz="1800">
              <a:highlight>
                <a:srgbClr val="FFFFFF"/>
              </a:highlight>
            </a:endParaRPr>
          </a:p>
          <a:p>
            <a:pPr marL="0" lvl="0" indent="0" algn="l" rtl="0">
              <a:lnSpc>
                <a:spcPct val="115000"/>
              </a:lnSpc>
              <a:spcBef>
                <a:spcPts val="480"/>
              </a:spcBef>
              <a:spcAft>
                <a:spcPts val="0"/>
              </a:spcAft>
              <a:buNone/>
            </a:pPr>
            <a:endParaRPr sz="1800">
              <a:highlight>
                <a:srgbClr val="FFFFFF"/>
              </a:highlight>
            </a:endParaRPr>
          </a:p>
          <a:p>
            <a:pPr marL="0" lvl="0" indent="0" algn="l" rtl="0">
              <a:lnSpc>
                <a:spcPct val="115000"/>
              </a:lnSpc>
              <a:spcBef>
                <a:spcPts val="480"/>
              </a:spcBef>
              <a:spcAft>
                <a:spcPts val="0"/>
              </a:spcAft>
              <a:buNone/>
            </a:pPr>
            <a:endParaRPr sz="1800">
              <a:highlight>
                <a:srgbClr val="FFFFFF"/>
              </a:highlight>
            </a:endParaRPr>
          </a:p>
          <a:p>
            <a:pPr marL="0" lvl="0" indent="0" algn="l" rtl="0">
              <a:lnSpc>
                <a:spcPct val="115000"/>
              </a:lnSpc>
              <a:spcBef>
                <a:spcPts val="480"/>
              </a:spcBef>
              <a:spcAft>
                <a:spcPts val="0"/>
              </a:spcAft>
              <a:buNone/>
            </a:pPr>
            <a:endParaRPr sz="1800">
              <a:highlight>
                <a:srgbClr val="FFFFFF"/>
              </a:highlight>
            </a:endParaRPr>
          </a:p>
          <a:p>
            <a:pPr marL="0" lvl="0" indent="0" algn="l" rtl="0">
              <a:lnSpc>
                <a:spcPct val="115000"/>
              </a:lnSpc>
              <a:spcBef>
                <a:spcPts val="480"/>
              </a:spcBef>
              <a:spcAft>
                <a:spcPts val="0"/>
              </a:spcAft>
              <a:buNone/>
            </a:pPr>
            <a:endParaRPr sz="1800">
              <a:highlight>
                <a:srgbClr val="FFFFFF"/>
              </a:highlight>
            </a:endParaRPr>
          </a:p>
          <a:p>
            <a:pPr marL="457200" lvl="0" indent="-342900" algn="l" rtl="0">
              <a:lnSpc>
                <a:spcPct val="115000"/>
              </a:lnSpc>
              <a:spcBef>
                <a:spcPts val="480"/>
              </a:spcBef>
              <a:spcAft>
                <a:spcPts val="0"/>
              </a:spcAft>
              <a:buSzPts val="1800"/>
              <a:buChar char="●"/>
            </a:pPr>
            <a:r>
              <a:rPr lang="en-US" sz="1800">
                <a:highlight>
                  <a:srgbClr val="FFFFFF"/>
                </a:highlight>
              </a:rPr>
              <a:t>Between GRU-LSTM Hybrid and ARIMA Models of Traffic Forecasting, </a:t>
            </a:r>
            <a:r>
              <a:rPr lang="en-US" sz="1800" b="1">
                <a:highlight>
                  <a:srgbClr val="FFFFFF"/>
                </a:highlight>
              </a:rPr>
              <a:t>ARIMA</a:t>
            </a:r>
            <a:r>
              <a:rPr lang="en-US" sz="1800">
                <a:highlight>
                  <a:srgbClr val="FFFFFF"/>
                </a:highlight>
              </a:rPr>
              <a:t> gave much accurate results.</a:t>
            </a:r>
            <a:endParaRPr sz="1800">
              <a:highlight>
                <a:srgbClr val="FFFFFF"/>
              </a:highlight>
            </a:endParaRPr>
          </a:p>
          <a:p>
            <a:pPr marL="0" lvl="0" indent="0" algn="l" rtl="0">
              <a:lnSpc>
                <a:spcPct val="115000"/>
              </a:lnSpc>
              <a:spcBef>
                <a:spcPts val="480"/>
              </a:spcBef>
              <a:spcAft>
                <a:spcPts val="0"/>
              </a:spcAft>
              <a:buNone/>
            </a:pPr>
            <a:endParaRPr sz="1800">
              <a:highlight>
                <a:srgbClr val="FFFFFF"/>
              </a:highlight>
            </a:endParaRPr>
          </a:p>
          <a:p>
            <a:pPr marL="0" lvl="0" indent="0" algn="l" rtl="0">
              <a:lnSpc>
                <a:spcPct val="115000"/>
              </a:lnSpc>
              <a:spcBef>
                <a:spcPts val="480"/>
              </a:spcBef>
              <a:spcAft>
                <a:spcPts val="0"/>
              </a:spcAft>
              <a:buClr>
                <a:schemeClr val="dk1"/>
              </a:buClr>
              <a:buSzPts val="1100"/>
              <a:buFont typeface="Arial"/>
              <a:buNone/>
            </a:pPr>
            <a:endParaRPr sz="1800">
              <a:highlight>
                <a:srgbClr val="FFFFFF"/>
              </a:highlight>
            </a:endParaRPr>
          </a:p>
          <a:p>
            <a:pPr marL="0" lvl="0" indent="0" algn="l" rtl="0">
              <a:lnSpc>
                <a:spcPct val="115000"/>
              </a:lnSpc>
              <a:spcBef>
                <a:spcPts val="480"/>
              </a:spcBef>
              <a:spcAft>
                <a:spcPts val="0"/>
              </a:spcAft>
              <a:buNone/>
            </a:pPr>
            <a:endParaRPr sz="1800">
              <a:highlight>
                <a:srgbClr val="FFFFFF"/>
              </a:highlight>
            </a:endParaRPr>
          </a:p>
        </p:txBody>
      </p:sp>
      <p:sp>
        <p:nvSpPr>
          <p:cNvPr id="326" name="Google Shape;326;p37"/>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000"/>
              <a:t>Conclusion</a:t>
            </a:r>
            <a:endParaRPr sz="3000"/>
          </a:p>
        </p:txBody>
      </p:sp>
      <p:sp>
        <p:nvSpPr>
          <p:cNvPr id="327" name="Google Shape;327;p37"/>
          <p:cNvSpPr txBox="1"/>
          <p:nvPr/>
        </p:nvSpPr>
        <p:spPr>
          <a:xfrm>
            <a:off x="1367200" y="3639150"/>
            <a:ext cx="267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GRU Prediction Plot for Junction 1</a:t>
            </a:r>
            <a:endParaRPr>
              <a:latin typeface="Calibri"/>
              <a:ea typeface="Calibri"/>
              <a:cs typeface="Calibri"/>
              <a:sym typeface="Calibri"/>
            </a:endParaRPr>
          </a:p>
        </p:txBody>
      </p:sp>
      <p:sp>
        <p:nvSpPr>
          <p:cNvPr id="328" name="Google Shape;328;p37"/>
          <p:cNvSpPr txBox="1"/>
          <p:nvPr/>
        </p:nvSpPr>
        <p:spPr>
          <a:xfrm>
            <a:off x="4487625" y="3639150"/>
            <a:ext cx="351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GRU-LSTM Prediction Plot for Junction 1</a:t>
            </a:r>
            <a:endParaRPr>
              <a:latin typeface="Calibri"/>
              <a:ea typeface="Calibri"/>
              <a:cs typeface="Calibri"/>
              <a:sym typeface="Calibri"/>
            </a:endParaRPr>
          </a:p>
        </p:txBody>
      </p:sp>
      <p:pic>
        <p:nvPicPr>
          <p:cNvPr id="329" name="Google Shape;329;p37"/>
          <p:cNvPicPr preferRelativeResize="0"/>
          <p:nvPr/>
        </p:nvPicPr>
        <p:blipFill>
          <a:blip r:embed="rId3">
            <a:alphaModFix/>
          </a:blip>
          <a:stretch>
            <a:fillRect/>
          </a:stretch>
        </p:blipFill>
        <p:spPr>
          <a:xfrm>
            <a:off x="878126" y="4855952"/>
            <a:ext cx="3516751" cy="1448074"/>
          </a:xfrm>
          <a:prstGeom prst="rect">
            <a:avLst/>
          </a:prstGeom>
          <a:noFill/>
          <a:ln>
            <a:noFill/>
          </a:ln>
        </p:spPr>
      </p:pic>
      <p:sp>
        <p:nvSpPr>
          <p:cNvPr id="331" name="Google Shape;331;p37"/>
          <p:cNvSpPr txBox="1"/>
          <p:nvPr/>
        </p:nvSpPr>
        <p:spPr>
          <a:xfrm>
            <a:off x="878075" y="6207875"/>
            <a:ext cx="3516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GRU-LSTM (dn) Prediction Plot for Junction 1</a:t>
            </a:r>
            <a:endParaRPr>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332" name="Google Shape;332;p37"/>
          <p:cNvSpPr txBox="1"/>
          <p:nvPr/>
        </p:nvSpPr>
        <p:spPr>
          <a:xfrm>
            <a:off x="4598025" y="6207875"/>
            <a:ext cx="329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ARIMA Prediction Plot for Junction 1</a:t>
            </a:r>
            <a:endParaRPr>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pic>
        <p:nvPicPr>
          <p:cNvPr id="333" name="Google Shape;333;p37"/>
          <p:cNvPicPr preferRelativeResize="0"/>
          <p:nvPr/>
        </p:nvPicPr>
        <p:blipFill>
          <a:blip r:embed="rId4">
            <a:alphaModFix/>
          </a:blip>
          <a:stretch>
            <a:fillRect/>
          </a:stretch>
        </p:blipFill>
        <p:spPr>
          <a:xfrm>
            <a:off x="878075" y="2263400"/>
            <a:ext cx="3516749" cy="1375750"/>
          </a:xfrm>
          <a:prstGeom prst="rect">
            <a:avLst/>
          </a:prstGeom>
          <a:noFill/>
          <a:ln>
            <a:noFill/>
          </a:ln>
        </p:spPr>
      </p:pic>
      <p:pic>
        <p:nvPicPr>
          <p:cNvPr id="334" name="Google Shape;334;p37"/>
          <p:cNvPicPr preferRelativeResize="0"/>
          <p:nvPr/>
        </p:nvPicPr>
        <p:blipFill>
          <a:blip r:embed="rId5">
            <a:alphaModFix/>
          </a:blip>
          <a:stretch>
            <a:fillRect/>
          </a:stretch>
        </p:blipFill>
        <p:spPr>
          <a:xfrm>
            <a:off x="4487625" y="2263400"/>
            <a:ext cx="3516750" cy="1375749"/>
          </a:xfrm>
          <a:prstGeom prst="rect">
            <a:avLst/>
          </a:prstGeom>
          <a:noFill/>
          <a:ln>
            <a:noFill/>
          </a:ln>
        </p:spPr>
      </p:pic>
      <p:pic>
        <p:nvPicPr>
          <p:cNvPr id="2" name="Google Shape;293;p34">
            <a:extLst>
              <a:ext uri="{FF2B5EF4-FFF2-40B4-BE49-F238E27FC236}">
                <a16:creationId xmlns:a16="http://schemas.microsoft.com/office/drawing/2014/main" id="{AB4EFB39-706A-6F0C-9580-1AED2A89F8F6}"/>
              </a:ext>
            </a:extLst>
          </p:cNvPr>
          <p:cNvPicPr preferRelativeResize="0"/>
          <p:nvPr/>
        </p:nvPicPr>
        <p:blipFill>
          <a:blip r:embed="rId6">
            <a:alphaModFix/>
          </a:blip>
          <a:stretch>
            <a:fillRect/>
          </a:stretch>
        </p:blipFill>
        <p:spPr>
          <a:xfrm>
            <a:off x="4487626" y="4855953"/>
            <a:ext cx="3516750" cy="1448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8"/>
          <p:cNvSpPr txBox="1">
            <a:spLocks noGrp="1"/>
          </p:cNvSpPr>
          <p:nvPr>
            <p:ph type="body" idx="1"/>
          </p:nvPr>
        </p:nvSpPr>
        <p:spPr>
          <a:xfrm>
            <a:off x="304800" y="1493825"/>
            <a:ext cx="8461500" cy="4953000"/>
          </a:xfrm>
          <a:prstGeom prst="rect">
            <a:avLst/>
          </a:prstGeom>
          <a:noFill/>
          <a:ln>
            <a:noFill/>
          </a:ln>
        </p:spPr>
        <p:txBody>
          <a:bodyPr spcFirstLastPara="1" wrap="square" lIns="91425" tIns="45700" rIns="91425" bIns="45700" anchor="t" anchorCtr="0">
            <a:noAutofit/>
          </a:bodyPr>
          <a:lstStyle/>
          <a:p>
            <a:pPr marL="457200" lvl="0" indent="-355600" algn="l" rtl="0">
              <a:lnSpc>
                <a:spcPct val="115000"/>
              </a:lnSpc>
              <a:spcBef>
                <a:spcPts val="480"/>
              </a:spcBef>
              <a:spcAft>
                <a:spcPts val="0"/>
              </a:spcAft>
              <a:buSzPts val="2000"/>
              <a:buChar char="●"/>
            </a:pPr>
            <a:r>
              <a:rPr lang="en-US" sz="2000">
                <a:highlight>
                  <a:srgbClr val="FFFFFF"/>
                </a:highlight>
              </a:rPr>
              <a:t>Hence among the three tested implementations, </a:t>
            </a:r>
            <a:r>
              <a:rPr lang="en-US" sz="2000" b="1">
                <a:highlight>
                  <a:srgbClr val="FFFFFF"/>
                </a:highlight>
              </a:rPr>
              <a:t>ARIMA is best-suited</a:t>
            </a:r>
            <a:r>
              <a:rPr lang="en-US" sz="2000">
                <a:highlight>
                  <a:srgbClr val="FFFFFF"/>
                </a:highlight>
              </a:rPr>
              <a:t> to forecast real-world traffic.</a:t>
            </a:r>
            <a:endParaRPr sz="2000">
              <a:highlight>
                <a:srgbClr val="FFFFFF"/>
              </a:highlight>
            </a:endParaRPr>
          </a:p>
          <a:p>
            <a:pPr marL="457200" lvl="0" indent="-355600" algn="l" rtl="0">
              <a:lnSpc>
                <a:spcPct val="115000"/>
              </a:lnSpc>
              <a:spcBef>
                <a:spcPts val="0"/>
              </a:spcBef>
              <a:spcAft>
                <a:spcPts val="0"/>
              </a:spcAft>
              <a:buSzPts val="2000"/>
              <a:buChar char="●"/>
            </a:pPr>
            <a:r>
              <a:rPr lang="en-US" sz="2000" b="1">
                <a:highlight>
                  <a:srgbClr val="FFFFFF"/>
                </a:highlight>
              </a:rPr>
              <a:t>ARIMA(5, 1, 2)</a:t>
            </a:r>
            <a:r>
              <a:rPr lang="en-US" sz="2000">
                <a:highlight>
                  <a:srgbClr val="FFFFFF"/>
                </a:highlight>
              </a:rPr>
              <a:t> performed better than </a:t>
            </a:r>
            <a:r>
              <a:rPr lang="en-US" sz="2000" b="1">
                <a:highlight>
                  <a:srgbClr val="FFFFFF"/>
                </a:highlight>
              </a:rPr>
              <a:t>ARIMA(2, 1, 2)</a:t>
            </a:r>
            <a:r>
              <a:rPr lang="en-US" sz="2000">
                <a:highlight>
                  <a:srgbClr val="FFFFFF"/>
                </a:highlight>
              </a:rPr>
              <a:t> when tested on a smaller dataset and vice-versa when tested on a huge real-world dataset.</a:t>
            </a:r>
            <a:endParaRPr sz="2000">
              <a:highlight>
                <a:srgbClr val="FFFFFF"/>
              </a:highlight>
            </a:endParaRPr>
          </a:p>
          <a:p>
            <a:pPr marL="457200" lvl="0" indent="-355600" algn="l" rtl="0">
              <a:lnSpc>
                <a:spcPct val="115000"/>
              </a:lnSpc>
              <a:spcBef>
                <a:spcPts val="0"/>
              </a:spcBef>
              <a:spcAft>
                <a:spcPts val="0"/>
              </a:spcAft>
              <a:buSzPts val="2000"/>
              <a:buChar char="●"/>
            </a:pPr>
            <a:r>
              <a:rPr lang="en-US" sz="2000">
                <a:highlight>
                  <a:srgbClr val="FFFFFF"/>
                </a:highlight>
              </a:rPr>
              <a:t>Hence, a smaller and well organized dataset can perform a lot </a:t>
            </a:r>
            <a:r>
              <a:rPr lang="en-US" sz="2000" b="1">
                <a:highlight>
                  <a:srgbClr val="FFFFFF"/>
                </a:highlight>
              </a:rPr>
              <a:t>different</a:t>
            </a:r>
            <a:r>
              <a:rPr lang="en-US" sz="2000">
                <a:highlight>
                  <a:srgbClr val="FFFFFF"/>
                </a:highlight>
              </a:rPr>
              <a:t> than a larger datasets that might have gaps.</a:t>
            </a:r>
            <a:endParaRPr sz="2000">
              <a:highlight>
                <a:srgbClr val="FFFFFF"/>
              </a:highlight>
            </a:endParaRPr>
          </a:p>
          <a:p>
            <a:pPr marL="457200" lvl="0" indent="-355600" algn="l" rtl="0">
              <a:lnSpc>
                <a:spcPct val="115000"/>
              </a:lnSpc>
              <a:spcBef>
                <a:spcPts val="0"/>
              </a:spcBef>
              <a:spcAft>
                <a:spcPts val="0"/>
              </a:spcAft>
              <a:buSzPts val="2000"/>
              <a:buChar char="●"/>
            </a:pPr>
            <a:r>
              <a:rPr lang="en-US" sz="2000">
                <a:highlight>
                  <a:schemeClr val="lt1"/>
                </a:highlight>
              </a:rPr>
              <a:t>Also, </a:t>
            </a:r>
            <a:r>
              <a:rPr lang="en-US" sz="2000" b="1">
                <a:highlight>
                  <a:schemeClr val="lt1"/>
                </a:highlight>
              </a:rPr>
              <a:t>ARIMA Model took a lot less time</a:t>
            </a:r>
            <a:r>
              <a:rPr lang="en-US" sz="2000">
                <a:highlight>
                  <a:schemeClr val="lt1"/>
                </a:highlight>
              </a:rPr>
              <a:t> to fit and predict as compared to GRU and GRU-LSTM Hybrid.</a:t>
            </a:r>
            <a:endParaRPr sz="2000">
              <a:highlight>
                <a:schemeClr val="lt1"/>
              </a:highlight>
            </a:endParaRPr>
          </a:p>
          <a:p>
            <a:pPr marL="457200" lvl="0" indent="-355600" algn="l" rtl="0">
              <a:lnSpc>
                <a:spcPct val="115000"/>
              </a:lnSpc>
              <a:spcBef>
                <a:spcPts val="0"/>
              </a:spcBef>
              <a:spcAft>
                <a:spcPts val="0"/>
              </a:spcAft>
              <a:buSzPts val="2000"/>
              <a:buChar char="●"/>
            </a:pPr>
            <a:r>
              <a:rPr lang="en-US" sz="2000">
                <a:highlight>
                  <a:schemeClr val="lt1"/>
                </a:highlight>
              </a:rPr>
              <a:t>Overall, with this comprehensive analysis of traffic conditions using concepts of Neural Networks, we can very </a:t>
            </a:r>
            <a:r>
              <a:rPr lang="en-US" sz="2000" b="1">
                <a:highlight>
                  <a:schemeClr val="lt1"/>
                </a:highlight>
              </a:rPr>
              <a:t>efficiently improve traffic conditions</a:t>
            </a:r>
            <a:r>
              <a:rPr lang="en-US" sz="2000">
                <a:highlight>
                  <a:schemeClr val="lt1"/>
                </a:highlight>
              </a:rPr>
              <a:t> if implemented properly before opting for other measures to improve infrastructure.</a:t>
            </a:r>
            <a:endParaRPr sz="2000">
              <a:highlight>
                <a:srgbClr val="FFFFFF"/>
              </a:highlight>
            </a:endParaRPr>
          </a:p>
          <a:p>
            <a:pPr marL="0" lvl="0" indent="0" algn="l" rtl="0">
              <a:lnSpc>
                <a:spcPct val="115000"/>
              </a:lnSpc>
              <a:spcBef>
                <a:spcPts val="480"/>
              </a:spcBef>
              <a:spcAft>
                <a:spcPts val="0"/>
              </a:spcAft>
              <a:buNone/>
            </a:pPr>
            <a:endParaRPr sz="1800">
              <a:highlight>
                <a:srgbClr val="FFFFFF"/>
              </a:highlight>
            </a:endParaRPr>
          </a:p>
          <a:p>
            <a:pPr marL="0" lvl="0" indent="0" algn="l" rtl="0">
              <a:lnSpc>
                <a:spcPct val="115000"/>
              </a:lnSpc>
              <a:spcBef>
                <a:spcPts val="480"/>
              </a:spcBef>
              <a:spcAft>
                <a:spcPts val="0"/>
              </a:spcAft>
              <a:buClr>
                <a:schemeClr val="dk1"/>
              </a:buClr>
              <a:buSzPts val="1100"/>
              <a:buFont typeface="Arial"/>
              <a:buNone/>
            </a:pPr>
            <a:endParaRPr sz="1800">
              <a:highlight>
                <a:srgbClr val="FFFFFF"/>
              </a:highlight>
            </a:endParaRPr>
          </a:p>
          <a:p>
            <a:pPr marL="0" lvl="0" indent="0" algn="l" rtl="0">
              <a:lnSpc>
                <a:spcPct val="115000"/>
              </a:lnSpc>
              <a:spcBef>
                <a:spcPts val="480"/>
              </a:spcBef>
              <a:spcAft>
                <a:spcPts val="0"/>
              </a:spcAft>
              <a:buNone/>
            </a:pPr>
            <a:endParaRPr sz="1800">
              <a:highlight>
                <a:srgbClr val="FFFFFF"/>
              </a:highlight>
            </a:endParaRPr>
          </a:p>
        </p:txBody>
      </p:sp>
      <p:sp>
        <p:nvSpPr>
          <p:cNvPr id="340" name="Google Shape;340;p38"/>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000"/>
              <a:t>Conclusion (contd.)</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9"/>
          <p:cNvSpPr txBox="1">
            <a:spLocks noGrp="1"/>
          </p:cNvSpPr>
          <p:nvPr>
            <p:ph type="body" idx="1"/>
          </p:nvPr>
        </p:nvSpPr>
        <p:spPr>
          <a:xfrm>
            <a:off x="304800" y="1493837"/>
            <a:ext cx="8229600" cy="45261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15000"/>
              </a:lnSpc>
              <a:spcBef>
                <a:spcPts val="0"/>
              </a:spcBef>
              <a:spcAft>
                <a:spcPts val="0"/>
              </a:spcAft>
              <a:buSzPts val="2000"/>
              <a:buChar char="●"/>
            </a:pPr>
            <a:r>
              <a:rPr lang="en-US" sz="2000" b="1"/>
              <a:t>The GRU-LSTM hybrid performs better than GRU.</a:t>
            </a:r>
            <a:endParaRPr sz="2000"/>
          </a:p>
          <a:p>
            <a:pPr marL="457200" marR="0" lvl="0" indent="-355600" algn="l" rtl="0">
              <a:lnSpc>
                <a:spcPct val="115000"/>
              </a:lnSpc>
              <a:spcBef>
                <a:spcPts val="0"/>
              </a:spcBef>
              <a:spcAft>
                <a:spcPts val="0"/>
              </a:spcAft>
              <a:buSzPts val="2000"/>
              <a:buChar char="●"/>
            </a:pPr>
            <a:r>
              <a:rPr lang="en-US" sz="2000" b="1"/>
              <a:t>ARIMA is more applicable than GRU-LSTM.</a:t>
            </a:r>
            <a:endParaRPr sz="2000"/>
          </a:p>
          <a:p>
            <a:pPr marL="457200" marR="0" lvl="0" indent="-355600" algn="l" rtl="0">
              <a:lnSpc>
                <a:spcPct val="115000"/>
              </a:lnSpc>
              <a:spcBef>
                <a:spcPts val="0"/>
              </a:spcBef>
              <a:spcAft>
                <a:spcPts val="0"/>
              </a:spcAft>
              <a:buSzPts val="2000"/>
              <a:buChar char="●"/>
            </a:pPr>
            <a:r>
              <a:rPr lang="en-US" sz="2000" b="1"/>
              <a:t>Real-Time Data Integration</a:t>
            </a:r>
            <a:r>
              <a:rPr lang="en-US" sz="2000"/>
              <a:t>: We can add more features and analysis in ARIMA model as compared to GRU-LSTM Hybrid.</a:t>
            </a:r>
            <a:endParaRPr sz="2000"/>
          </a:p>
          <a:p>
            <a:pPr marL="457200" marR="0" lvl="0" indent="-355600" algn="l" rtl="0">
              <a:lnSpc>
                <a:spcPct val="115000"/>
              </a:lnSpc>
              <a:spcBef>
                <a:spcPts val="0"/>
              </a:spcBef>
              <a:spcAft>
                <a:spcPts val="0"/>
              </a:spcAft>
              <a:buSzPts val="2000"/>
              <a:buChar char="●"/>
            </a:pPr>
            <a:r>
              <a:rPr lang="en-US" sz="2000" b="1"/>
              <a:t>Deployment and Scalability</a:t>
            </a:r>
            <a:r>
              <a:rPr lang="en-US" sz="2000"/>
              <a:t>: Investigate deployment of the model in a real-world traffic management system, focusing on scalability and efficiency to handle larger datasets and high traffic volumes.</a:t>
            </a:r>
            <a:endParaRPr sz="2000"/>
          </a:p>
          <a:p>
            <a:pPr marL="457200" marR="0" lvl="0" indent="-355600" algn="l" rtl="0">
              <a:lnSpc>
                <a:spcPct val="115000"/>
              </a:lnSpc>
              <a:spcBef>
                <a:spcPts val="0"/>
              </a:spcBef>
              <a:spcAft>
                <a:spcPts val="0"/>
              </a:spcAft>
              <a:buSzPts val="2000"/>
              <a:buChar char="●"/>
            </a:pPr>
            <a:r>
              <a:rPr lang="en-US" sz="2000" b="1"/>
              <a:t>Data Analysis from the model</a:t>
            </a:r>
            <a:r>
              <a:rPr lang="en-US" sz="2000"/>
              <a:t>: Comparing the results with different models such as interpolation, LSTM and ARIMA we can conclude for better study for traffic model development and can study the traffic flow aswell.</a:t>
            </a:r>
            <a:endParaRPr sz="2000"/>
          </a:p>
        </p:txBody>
      </p:sp>
      <p:sp>
        <p:nvSpPr>
          <p:cNvPr id="346" name="Google Shape;346;p39"/>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000"/>
              <a:t>Learning Outcomes</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body" idx="1"/>
          </p:nvPr>
        </p:nvSpPr>
        <p:spPr>
          <a:xfrm>
            <a:off x="304800" y="1493837"/>
            <a:ext cx="8229600" cy="45261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Clr>
                <a:srgbClr val="101141"/>
              </a:buClr>
              <a:buSzPts val="2400"/>
              <a:buFont typeface="Arial"/>
              <a:buNone/>
            </a:pPr>
            <a:r>
              <a:rPr lang="en-US" sz="6000"/>
              <a:t>Thank you!</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body" idx="1"/>
          </p:nvPr>
        </p:nvSpPr>
        <p:spPr>
          <a:xfrm>
            <a:off x="304800" y="1493825"/>
            <a:ext cx="5830200" cy="4950000"/>
          </a:xfrm>
          <a:prstGeom prst="rect">
            <a:avLst/>
          </a:prstGeom>
          <a:noFill/>
          <a:ln>
            <a:noFill/>
          </a:ln>
        </p:spPr>
        <p:txBody>
          <a:bodyPr spcFirstLastPara="1" wrap="square" lIns="91425" tIns="45700" rIns="91425" bIns="45700" anchor="t" anchorCtr="0">
            <a:noAutofit/>
          </a:bodyPr>
          <a:lstStyle/>
          <a:p>
            <a:pPr marL="88900" marR="0" lvl="0" indent="0" algn="l" rtl="0">
              <a:lnSpc>
                <a:spcPct val="115000"/>
              </a:lnSpc>
              <a:spcBef>
                <a:spcPts val="0"/>
              </a:spcBef>
              <a:spcAft>
                <a:spcPts val="0"/>
              </a:spcAft>
              <a:buSzPts val="2200"/>
            </a:pPr>
            <a:r>
              <a:rPr lang="en-US" sz="2200" dirty="0"/>
              <a:t>1. Propose a new model for Traffic Forecasting using </a:t>
            </a:r>
            <a:r>
              <a:rPr lang="en-US" sz="2200" b="1" dirty="0"/>
              <a:t>GRU</a:t>
            </a:r>
            <a:r>
              <a:rPr lang="en-US" sz="2200" dirty="0"/>
              <a:t> on short term data and then using it for prediction on multiple junctions.</a:t>
            </a:r>
            <a:endParaRPr sz="2200" dirty="0"/>
          </a:p>
          <a:p>
            <a:pPr marL="88900" marR="0" lvl="0" indent="0" algn="l" rtl="0">
              <a:lnSpc>
                <a:spcPct val="115000"/>
              </a:lnSpc>
              <a:spcBef>
                <a:spcPts val="0"/>
              </a:spcBef>
              <a:spcAft>
                <a:spcPts val="0"/>
              </a:spcAft>
              <a:buSzPts val="2200"/>
            </a:pPr>
            <a:endParaRPr lang="en-US" sz="2200" dirty="0"/>
          </a:p>
          <a:p>
            <a:pPr marL="88900" marR="0" lvl="0" indent="0" algn="l" rtl="0">
              <a:lnSpc>
                <a:spcPct val="115000"/>
              </a:lnSpc>
              <a:spcBef>
                <a:spcPts val="0"/>
              </a:spcBef>
              <a:spcAft>
                <a:spcPts val="0"/>
              </a:spcAft>
              <a:buSzPts val="2200"/>
            </a:pPr>
            <a:r>
              <a:rPr lang="en-US" sz="2200" dirty="0"/>
              <a:t>2. Generate a </a:t>
            </a:r>
            <a:r>
              <a:rPr lang="en-US" sz="2200" b="1" dirty="0"/>
              <a:t>GRU-LSTM</a:t>
            </a:r>
            <a:r>
              <a:rPr lang="en-US" sz="2200" dirty="0"/>
              <a:t> Hybrid model and comparing its performance with other implementations like </a:t>
            </a:r>
            <a:r>
              <a:rPr lang="en-US" sz="2200" b="1" dirty="0"/>
              <a:t>ARIMA</a:t>
            </a:r>
            <a:r>
              <a:rPr lang="en-US" sz="2200" dirty="0"/>
              <a:t>.</a:t>
            </a:r>
            <a:endParaRPr sz="2200" dirty="0"/>
          </a:p>
          <a:p>
            <a:pPr marL="0" marR="0" lvl="0" indent="0" algn="l" rtl="0">
              <a:lnSpc>
                <a:spcPct val="115000"/>
              </a:lnSpc>
              <a:spcBef>
                <a:spcPts val="0"/>
              </a:spcBef>
              <a:spcAft>
                <a:spcPts val="0"/>
              </a:spcAft>
              <a:buNone/>
            </a:pPr>
            <a:endParaRPr sz="2200" dirty="0"/>
          </a:p>
          <a:p>
            <a:pPr marL="88900" marR="0" lvl="0" indent="0" algn="l" rtl="0">
              <a:lnSpc>
                <a:spcPct val="115000"/>
              </a:lnSpc>
              <a:spcBef>
                <a:spcPts val="0"/>
              </a:spcBef>
              <a:spcAft>
                <a:spcPts val="0"/>
              </a:spcAft>
              <a:buSzPts val="2200"/>
            </a:pPr>
            <a:r>
              <a:rPr lang="en-US" sz="2200" dirty="0"/>
              <a:t>3. Running the model on a </a:t>
            </a:r>
            <a:r>
              <a:rPr lang="en-US" sz="2200" b="1" dirty="0"/>
              <a:t>real-world dataset</a:t>
            </a:r>
            <a:r>
              <a:rPr lang="en-US" sz="2200" dirty="0"/>
              <a:t> (from 11 junctions in the city of London).</a:t>
            </a:r>
            <a:endParaRPr sz="2200" dirty="0"/>
          </a:p>
        </p:txBody>
      </p:sp>
      <p:sp>
        <p:nvSpPr>
          <p:cNvPr id="126" name="Google Shape;126;p17"/>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Objectives</a:t>
            </a:r>
            <a:endParaRPr sz="3000"/>
          </a:p>
        </p:txBody>
      </p:sp>
      <p:pic>
        <p:nvPicPr>
          <p:cNvPr id="127" name="Google Shape;127;p17"/>
          <p:cNvPicPr preferRelativeResize="0"/>
          <p:nvPr/>
        </p:nvPicPr>
        <p:blipFill>
          <a:blip r:embed="rId3">
            <a:alphaModFix/>
          </a:blip>
          <a:stretch>
            <a:fillRect/>
          </a:stretch>
        </p:blipFill>
        <p:spPr>
          <a:xfrm>
            <a:off x="6298375" y="1416300"/>
            <a:ext cx="1826250" cy="1526825"/>
          </a:xfrm>
          <a:prstGeom prst="rect">
            <a:avLst/>
          </a:prstGeom>
          <a:noFill/>
          <a:ln>
            <a:noFill/>
          </a:ln>
        </p:spPr>
      </p:pic>
      <p:pic>
        <p:nvPicPr>
          <p:cNvPr id="128" name="Google Shape;128;p17"/>
          <p:cNvPicPr preferRelativeResize="0"/>
          <p:nvPr/>
        </p:nvPicPr>
        <p:blipFill>
          <a:blip r:embed="rId4">
            <a:alphaModFix/>
          </a:blip>
          <a:stretch>
            <a:fillRect/>
          </a:stretch>
        </p:blipFill>
        <p:spPr>
          <a:xfrm>
            <a:off x="6298375" y="3141550"/>
            <a:ext cx="1826251" cy="1697337"/>
          </a:xfrm>
          <a:prstGeom prst="rect">
            <a:avLst/>
          </a:prstGeom>
          <a:noFill/>
          <a:ln>
            <a:noFill/>
          </a:ln>
        </p:spPr>
      </p:pic>
      <p:sp>
        <p:nvSpPr>
          <p:cNvPr id="129" name="Google Shape;129;p17"/>
          <p:cNvSpPr/>
          <p:nvPr/>
        </p:nvSpPr>
        <p:spPr>
          <a:xfrm>
            <a:off x="6298375" y="5037300"/>
            <a:ext cx="1826100" cy="1428600"/>
          </a:xfrm>
          <a:prstGeom prst="rect">
            <a:avLst/>
          </a:prstGeom>
          <a:solidFill>
            <a:srgbClr val="E5E2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30" name="Google Shape;130;p17"/>
          <p:cNvPicPr preferRelativeResize="0"/>
          <p:nvPr/>
        </p:nvPicPr>
        <p:blipFill>
          <a:blip r:embed="rId5">
            <a:alphaModFix/>
          </a:blip>
          <a:stretch>
            <a:fillRect/>
          </a:stretch>
        </p:blipFill>
        <p:spPr>
          <a:xfrm>
            <a:off x="6460500" y="5058426"/>
            <a:ext cx="1502000" cy="1083100"/>
          </a:xfrm>
          <a:prstGeom prst="rect">
            <a:avLst/>
          </a:prstGeom>
          <a:noFill/>
          <a:ln>
            <a:noFill/>
          </a:ln>
        </p:spPr>
      </p:pic>
      <p:sp>
        <p:nvSpPr>
          <p:cNvPr id="131" name="Google Shape;131;p17"/>
          <p:cNvSpPr txBox="1"/>
          <p:nvPr/>
        </p:nvSpPr>
        <p:spPr>
          <a:xfrm>
            <a:off x="6298450" y="6006575"/>
            <a:ext cx="1826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dk1"/>
                </a:solidFill>
              </a:rPr>
              <a:t>Autoregressive Integrated Moving Average (ARIMA)</a:t>
            </a:r>
            <a:endParaRPr sz="900"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body" idx="1"/>
          </p:nvPr>
        </p:nvSpPr>
        <p:spPr>
          <a:xfrm>
            <a:off x="304800" y="1493837"/>
            <a:ext cx="8229600" cy="4526100"/>
          </a:xfrm>
          <a:prstGeom prst="rect">
            <a:avLst/>
          </a:prstGeom>
        </p:spPr>
        <p:txBody>
          <a:bodyPr spcFirstLastPara="1" wrap="square" lIns="91425" tIns="45700" rIns="91425" bIns="45700" anchor="ctr" anchorCtr="0">
            <a:noAutofit/>
          </a:bodyPr>
          <a:lstStyle/>
          <a:p>
            <a:pPr marL="0" lvl="0" indent="0" algn="ctr" rtl="0">
              <a:lnSpc>
                <a:spcPct val="115000"/>
              </a:lnSpc>
              <a:spcBef>
                <a:spcPts val="480"/>
              </a:spcBef>
              <a:spcAft>
                <a:spcPts val="0"/>
              </a:spcAft>
              <a:buNone/>
            </a:pPr>
            <a:r>
              <a:rPr lang="en-US" sz="6000"/>
              <a:t>Pre Mid-Sem</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body" idx="1"/>
          </p:nvPr>
        </p:nvSpPr>
        <p:spPr>
          <a:xfrm>
            <a:off x="304800" y="1493825"/>
            <a:ext cx="8702400" cy="5114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dirty="0"/>
              <a:t>The dataset chosen was a collection of numbers of vehicles at four junctions (48,120 entries) at an hourly frequency. The CSV file provides the four features:</a:t>
            </a:r>
            <a:endParaRPr sz="1800" dirty="0"/>
          </a:p>
          <a:p>
            <a:pPr marL="457200" lvl="0" indent="-342900" algn="l" rtl="0">
              <a:lnSpc>
                <a:spcPct val="115000"/>
              </a:lnSpc>
              <a:spcBef>
                <a:spcPts val="1200"/>
              </a:spcBef>
              <a:spcAft>
                <a:spcPts val="0"/>
              </a:spcAft>
              <a:buClr>
                <a:schemeClr val="dk1"/>
              </a:buClr>
              <a:buSzPts val="1800"/>
              <a:buChar char="●"/>
            </a:pPr>
            <a:r>
              <a:rPr lang="en-US" sz="1800" dirty="0" err="1"/>
              <a:t>DateTime</a:t>
            </a:r>
            <a:endParaRPr sz="1800" dirty="0"/>
          </a:p>
          <a:p>
            <a:pPr marL="457200" lvl="0" indent="-342900" algn="l" rtl="0">
              <a:lnSpc>
                <a:spcPct val="115000"/>
              </a:lnSpc>
              <a:spcBef>
                <a:spcPts val="0"/>
              </a:spcBef>
              <a:spcAft>
                <a:spcPts val="0"/>
              </a:spcAft>
              <a:buClr>
                <a:schemeClr val="dk1"/>
              </a:buClr>
              <a:buSzPts val="1800"/>
              <a:buChar char="●"/>
            </a:pPr>
            <a:r>
              <a:rPr lang="en-US" sz="1800" dirty="0"/>
              <a:t>Junctions</a:t>
            </a:r>
            <a:endParaRPr sz="1800" dirty="0"/>
          </a:p>
          <a:p>
            <a:pPr marL="457200" lvl="0" indent="-342900" algn="l" rtl="0">
              <a:lnSpc>
                <a:spcPct val="115000"/>
              </a:lnSpc>
              <a:spcBef>
                <a:spcPts val="0"/>
              </a:spcBef>
              <a:spcAft>
                <a:spcPts val="0"/>
              </a:spcAft>
              <a:buClr>
                <a:schemeClr val="dk1"/>
              </a:buClr>
              <a:buSzPts val="1800"/>
              <a:buChar char="●"/>
            </a:pPr>
            <a:r>
              <a:rPr lang="en-US" sz="1800" dirty="0"/>
              <a:t>Vehicles</a:t>
            </a:r>
            <a:endParaRPr sz="1800" dirty="0"/>
          </a:p>
          <a:p>
            <a:pPr marL="457200" lvl="0" indent="-342900" algn="l" rtl="0">
              <a:lnSpc>
                <a:spcPct val="115000"/>
              </a:lnSpc>
              <a:spcBef>
                <a:spcPts val="0"/>
              </a:spcBef>
              <a:spcAft>
                <a:spcPts val="0"/>
              </a:spcAft>
              <a:buClr>
                <a:schemeClr val="dk1"/>
              </a:buClr>
              <a:buSzPts val="1800"/>
              <a:buChar char="●"/>
            </a:pPr>
            <a:r>
              <a:rPr lang="en-US" sz="1800" dirty="0"/>
              <a:t>ID</a:t>
            </a:r>
            <a:endParaRPr sz="1800" dirty="0"/>
          </a:p>
          <a:p>
            <a:pPr marL="0" lvl="0" indent="0" algn="l" rtl="0">
              <a:lnSpc>
                <a:spcPct val="115000"/>
              </a:lnSpc>
              <a:spcBef>
                <a:spcPts val="1500"/>
              </a:spcBef>
              <a:spcAft>
                <a:spcPts val="0"/>
              </a:spcAft>
              <a:buClr>
                <a:schemeClr val="dk1"/>
              </a:buClr>
              <a:buSzPts val="1100"/>
              <a:buFont typeface="Arial"/>
              <a:buNone/>
            </a:pPr>
            <a:r>
              <a:rPr lang="en-US" sz="1800" dirty="0"/>
              <a:t>Sensors collected data at different times, resulting in varied time periods. Some junctions had sparse data.</a:t>
            </a:r>
            <a:endParaRPr sz="1800" dirty="0"/>
          </a:p>
          <a:p>
            <a:pPr marL="0" lvl="0" indent="0" algn="l" rtl="0">
              <a:lnSpc>
                <a:spcPct val="115000"/>
              </a:lnSpc>
              <a:spcBef>
                <a:spcPts val="1200"/>
              </a:spcBef>
              <a:spcAft>
                <a:spcPts val="0"/>
              </a:spcAft>
              <a:buClr>
                <a:schemeClr val="dk1"/>
              </a:buClr>
              <a:buSzPts val="1100"/>
              <a:buFont typeface="Arial"/>
              <a:buNone/>
            </a:pPr>
            <a:r>
              <a:rPr lang="en-US" sz="1800" dirty="0"/>
              <a:t>The ID feature was dropped and </a:t>
            </a:r>
            <a:r>
              <a:rPr lang="en-US" sz="1800" dirty="0" err="1"/>
              <a:t>DateTime</a:t>
            </a:r>
            <a:r>
              <a:rPr lang="en-US" sz="1800" dirty="0"/>
              <a:t> is extended to give additional features:</a:t>
            </a:r>
            <a:endParaRPr sz="1800" dirty="0"/>
          </a:p>
          <a:p>
            <a:pPr marL="457200" lvl="0" indent="-342900" algn="l" rtl="0">
              <a:lnSpc>
                <a:spcPct val="115000"/>
              </a:lnSpc>
              <a:spcBef>
                <a:spcPts val="1200"/>
              </a:spcBef>
              <a:spcAft>
                <a:spcPts val="0"/>
              </a:spcAft>
              <a:buSzPts val="1800"/>
              <a:buChar char="●"/>
            </a:pPr>
            <a:r>
              <a:rPr lang="en-US" sz="1800" dirty="0"/>
              <a:t>Year</a:t>
            </a:r>
            <a:endParaRPr sz="1800" dirty="0"/>
          </a:p>
          <a:p>
            <a:pPr marL="457200" lvl="0" indent="-342900" algn="l" rtl="0">
              <a:lnSpc>
                <a:spcPct val="115000"/>
              </a:lnSpc>
              <a:spcBef>
                <a:spcPts val="0"/>
              </a:spcBef>
              <a:spcAft>
                <a:spcPts val="0"/>
              </a:spcAft>
              <a:buSzPts val="1800"/>
              <a:buChar char="●"/>
            </a:pPr>
            <a:r>
              <a:rPr lang="en-US" sz="1800" dirty="0"/>
              <a:t>Month</a:t>
            </a:r>
            <a:endParaRPr sz="1800" dirty="0"/>
          </a:p>
          <a:p>
            <a:pPr marL="457200" lvl="0" indent="-342900" algn="l" rtl="0">
              <a:lnSpc>
                <a:spcPct val="115000"/>
              </a:lnSpc>
              <a:spcBef>
                <a:spcPts val="0"/>
              </a:spcBef>
              <a:spcAft>
                <a:spcPts val="0"/>
              </a:spcAft>
              <a:buSzPts val="1800"/>
              <a:buChar char="●"/>
            </a:pPr>
            <a:r>
              <a:rPr lang="en-US" sz="1800" dirty="0"/>
              <a:t>Date in the given month</a:t>
            </a:r>
            <a:endParaRPr sz="1800" dirty="0"/>
          </a:p>
          <a:p>
            <a:pPr marL="457200" lvl="0" indent="-342900" algn="l" rtl="0">
              <a:lnSpc>
                <a:spcPct val="115000"/>
              </a:lnSpc>
              <a:spcBef>
                <a:spcPts val="0"/>
              </a:spcBef>
              <a:spcAft>
                <a:spcPts val="0"/>
              </a:spcAft>
              <a:buSzPts val="1800"/>
              <a:buChar char="●"/>
            </a:pPr>
            <a:r>
              <a:rPr lang="en-US" sz="1800" dirty="0"/>
              <a:t>Day of the week</a:t>
            </a:r>
            <a:endParaRPr sz="1800" dirty="0"/>
          </a:p>
          <a:p>
            <a:pPr marL="457200" lvl="0" indent="-342900" algn="l" rtl="0">
              <a:lnSpc>
                <a:spcPct val="115000"/>
              </a:lnSpc>
              <a:spcBef>
                <a:spcPts val="0"/>
              </a:spcBef>
              <a:spcAft>
                <a:spcPts val="0"/>
              </a:spcAft>
              <a:buSzPts val="1800"/>
              <a:buChar char="●"/>
            </a:pPr>
            <a:r>
              <a:rPr lang="en-US" sz="1800" dirty="0"/>
              <a:t>Hour</a:t>
            </a:r>
            <a:endParaRPr sz="1800" dirty="0"/>
          </a:p>
          <a:p>
            <a:pPr marL="0" lvl="0" indent="0" algn="l" rtl="0">
              <a:lnSpc>
                <a:spcPct val="115000"/>
              </a:lnSpc>
              <a:spcBef>
                <a:spcPts val="1200"/>
              </a:spcBef>
              <a:spcAft>
                <a:spcPts val="0"/>
              </a:spcAft>
              <a:buClr>
                <a:schemeClr val="dk1"/>
              </a:buClr>
              <a:buSzPts val="1100"/>
              <a:buFont typeface="Arial"/>
              <a:buNone/>
            </a:pPr>
            <a:endParaRPr sz="1800" dirty="0"/>
          </a:p>
          <a:p>
            <a:pPr marL="342900" marR="0" lvl="0" indent="-342900" algn="l" rtl="0">
              <a:lnSpc>
                <a:spcPct val="115000"/>
              </a:lnSpc>
              <a:spcBef>
                <a:spcPts val="1200"/>
              </a:spcBef>
              <a:spcAft>
                <a:spcPts val="0"/>
              </a:spcAft>
              <a:buClr>
                <a:srgbClr val="101141"/>
              </a:buClr>
              <a:buSzPts val="2400"/>
              <a:buFont typeface="Arial"/>
              <a:buNone/>
            </a:pPr>
            <a:endParaRPr sz="1800" dirty="0"/>
          </a:p>
        </p:txBody>
      </p:sp>
      <p:sp>
        <p:nvSpPr>
          <p:cNvPr id="143" name="Google Shape;143;p19"/>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Methodology and Mathematical Formulation Pre Mid-Sem</a:t>
            </a:r>
            <a:endParaRPr sz="3000"/>
          </a:p>
        </p:txBody>
      </p:sp>
      <p:pic>
        <p:nvPicPr>
          <p:cNvPr id="144" name="Google Shape;144;p19"/>
          <p:cNvPicPr preferRelativeResize="0"/>
          <p:nvPr/>
        </p:nvPicPr>
        <p:blipFill>
          <a:blip r:embed="rId3">
            <a:alphaModFix/>
          </a:blip>
          <a:stretch>
            <a:fillRect/>
          </a:stretch>
        </p:blipFill>
        <p:spPr>
          <a:xfrm>
            <a:off x="5087669" y="2248275"/>
            <a:ext cx="3696781" cy="1344850"/>
          </a:xfrm>
          <a:prstGeom prst="rect">
            <a:avLst/>
          </a:prstGeom>
          <a:noFill/>
          <a:ln>
            <a:noFill/>
          </a:ln>
        </p:spPr>
      </p:pic>
      <p:pic>
        <p:nvPicPr>
          <p:cNvPr id="145" name="Google Shape;145;p19"/>
          <p:cNvPicPr preferRelativeResize="0"/>
          <p:nvPr/>
        </p:nvPicPr>
        <p:blipFill>
          <a:blip r:embed="rId4">
            <a:alphaModFix/>
          </a:blip>
          <a:stretch>
            <a:fillRect/>
          </a:stretch>
        </p:blipFill>
        <p:spPr>
          <a:xfrm>
            <a:off x="3471875" y="5052525"/>
            <a:ext cx="5312575" cy="125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body" idx="1"/>
          </p:nvPr>
        </p:nvSpPr>
        <p:spPr>
          <a:xfrm>
            <a:off x="304800" y="1493825"/>
            <a:ext cx="8702400" cy="2431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dirty="0"/>
              <a:t>The feature-rich dataset obtained was then transformed (through normalization and differencing) and preprocessed through the following steps:</a:t>
            </a:r>
            <a:endParaRPr sz="1800" dirty="0"/>
          </a:p>
          <a:p>
            <a:pPr marL="457200" lvl="0" indent="-342900" algn="l" rtl="0">
              <a:lnSpc>
                <a:spcPct val="115000"/>
              </a:lnSpc>
              <a:spcBef>
                <a:spcPts val="1200"/>
              </a:spcBef>
              <a:spcAft>
                <a:spcPts val="0"/>
              </a:spcAft>
              <a:buClr>
                <a:schemeClr val="dk1"/>
              </a:buClr>
              <a:buSzPts val="1800"/>
              <a:buChar char="●"/>
            </a:pPr>
            <a:r>
              <a:rPr lang="en-US" sz="1800" dirty="0"/>
              <a:t>Creating different frames for each junction</a:t>
            </a:r>
            <a:endParaRPr sz="1800" dirty="0"/>
          </a:p>
          <a:p>
            <a:pPr marL="457200" lvl="0" indent="-342900" algn="l" rtl="0">
              <a:lnSpc>
                <a:spcPct val="115000"/>
              </a:lnSpc>
              <a:spcBef>
                <a:spcPts val="0"/>
              </a:spcBef>
              <a:spcAft>
                <a:spcPts val="0"/>
              </a:spcAft>
              <a:buClr>
                <a:schemeClr val="dk1"/>
              </a:buClr>
              <a:buSzPts val="1800"/>
              <a:buChar char="●"/>
            </a:pPr>
            <a:r>
              <a:rPr lang="en-US" sz="1800" dirty="0"/>
              <a:t>Transforming the series</a:t>
            </a:r>
            <a:endParaRPr sz="1800" dirty="0"/>
          </a:p>
          <a:p>
            <a:pPr marL="457200" lvl="0" indent="-342900" algn="l" rtl="0">
              <a:lnSpc>
                <a:spcPct val="115000"/>
              </a:lnSpc>
              <a:spcBef>
                <a:spcPts val="0"/>
              </a:spcBef>
              <a:spcAft>
                <a:spcPts val="0"/>
              </a:spcAft>
              <a:buClr>
                <a:schemeClr val="dk1"/>
              </a:buClr>
              <a:buSzPts val="1800"/>
              <a:buChar char="●"/>
            </a:pPr>
            <a:r>
              <a:rPr lang="en-US" sz="1800" dirty="0"/>
              <a:t>Performing the Augmented Dickey-Fuller Test to check the seasonality of the transformed series</a:t>
            </a:r>
            <a:endParaRPr sz="1800" dirty="0"/>
          </a:p>
          <a:p>
            <a:pPr marL="457200" lvl="0" indent="-342900" algn="l" rtl="0">
              <a:lnSpc>
                <a:spcPct val="115000"/>
              </a:lnSpc>
              <a:spcBef>
                <a:spcPts val="0"/>
              </a:spcBef>
              <a:spcAft>
                <a:spcPts val="0"/>
              </a:spcAft>
              <a:buClr>
                <a:schemeClr val="dk1"/>
              </a:buClr>
              <a:buSzPts val="1800"/>
              <a:buChar char="●"/>
            </a:pPr>
            <a:r>
              <a:rPr lang="en-US" sz="1800" dirty="0"/>
              <a:t>Creating test and train sets (10% and 90%)</a:t>
            </a:r>
            <a:endParaRPr sz="1800" dirty="0"/>
          </a:p>
        </p:txBody>
      </p:sp>
      <p:sp>
        <p:nvSpPr>
          <p:cNvPr id="151" name="Google Shape;151;p20"/>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Methodology and Mathematical Formulation Pre Mid-Sem (contd.)</a:t>
            </a:r>
            <a:endParaRPr sz="3000"/>
          </a:p>
        </p:txBody>
      </p:sp>
      <p:pic>
        <p:nvPicPr>
          <p:cNvPr id="152" name="Google Shape;152;p20"/>
          <p:cNvPicPr preferRelativeResize="0"/>
          <p:nvPr/>
        </p:nvPicPr>
        <p:blipFill>
          <a:blip r:embed="rId3">
            <a:alphaModFix/>
          </a:blip>
          <a:stretch>
            <a:fillRect/>
          </a:stretch>
        </p:blipFill>
        <p:spPr>
          <a:xfrm>
            <a:off x="4326425" y="3976275"/>
            <a:ext cx="4153275" cy="2142825"/>
          </a:xfrm>
          <a:prstGeom prst="rect">
            <a:avLst/>
          </a:prstGeom>
          <a:noFill/>
          <a:ln>
            <a:noFill/>
          </a:ln>
        </p:spPr>
      </p:pic>
      <p:sp>
        <p:nvSpPr>
          <p:cNvPr id="153" name="Google Shape;153;p20"/>
          <p:cNvSpPr txBox="1">
            <a:spLocks noGrp="1"/>
          </p:cNvSpPr>
          <p:nvPr>
            <p:ph type="body" idx="1"/>
          </p:nvPr>
        </p:nvSpPr>
        <p:spPr>
          <a:xfrm>
            <a:off x="304800" y="3889856"/>
            <a:ext cx="3931200" cy="2613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800" dirty="0"/>
              <a:t>A </a:t>
            </a:r>
            <a:r>
              <a:rPr lang="en-US" sz="1800" b="1" dirty="0"/>
              <a:t>GRU model</a:t>
            </a:r>
            <a:r>
              <a:rPr lang="en-US" sz="1800" dirty="0"/>
              <a:t> was then built on the obtained test and train sets which is followed by model-fitting. </a:t>
            </a:r>
            <a:endParaRPr sz="1800" dirty="0"/>
          </a:p>
          <a:p>
            <a:pPr marL="0" lvl="0" indent="0" algn="l" rtl="0">
              <a:lnSpc>
                <a:spcPct val="115000"/>
              </a:lnSpc>
              <a:spcBef>
                <a:spcPts val="1500"/>
              </a:spcBef>
              <a:spcAft>
                <a:spcPts val="0"/>
              </a:spcAft>
              <a:buNone/>
            </a:pPr>
            <a:r>
              <a:rPr lang="en-US" sz="1800" dirty="0"/>
              <a:t>Finally, the plots are inverse transformed to make accurate-scaled predictions.</a:t>
            </a:r>
            <a:endParaRPr sz="1800" dirty="0"/>
          </a:p>
          <a:p>
            <a:pPr marL="0" lvl="0" indent="0" algn="l" rtl="0">
              <a:lnSpc>
                <a:spcPct val="115000"/>
              </a:lnSpc>
              <a:spcBef>
                <a:spcPts val="1500"/>
              </a:spcBef>
              <a:spcAft>
                <a:spcPts val="1500"/>
              </a:spcAft>
              <a:buNone/>
            </a:pPr>
            <a:endParaRPr sz="1800" dirty="0"/>
          </a:p>
        </p:txBody>
      </p:sp>
      <p:sp>
        <p:nvSpPr>
          <p:cNvPr id="154" name="Google Shape;154;p20"/>
          <p:cNvSpPr txBox="1"/>
          <p:nvPr/>
        </p:nvSpPr>
        <p:spPr>
          <a:xfrm>
            <a:off x="5133775" y="6119100"/>
            <a:ext cx="25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Different junction frames</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body" idx="1"/>
          </p:nvPr>
        </p:nvSpPr>
        <p:spPr>
          <a:xfrm>
            <a:off x="304800" y="1493824"/>
            <a:ext cx="8229600" cy="50556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1800"/>
              <a:t>Firstly, the entire dataset without the additional features was plotted:</a:t>
            </a: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r>
              <a:rPr lang="en-US" sz="1800"/>
              <a:t>It can be seen that:</a:t>
            </a:r>
            <a:endParaRPr sz="1800"/>
          </a:p>
          <a:p>
            <a:pPr marL="457200" marR="0" lvl="0" indent="-342900" algn="l" rtl="0">
              <a:lnSpc>
                <a:spcPct val="115000"/>
              </a:lnSpc>
              <a:spcBef>
                <a:spcPts val="0"/>
              </a:spcBef>
              <a:spcAft>
                <a:spcPts val="0"/>
              </a:spcAft>
              <a:buSzPts val="1800"/>
              <a:buChar char="●"/>
            </a:pPr>
            <a:r>
              <a:rPr lang="en-US" sz="1800"/>
              <a:t>The first junction is visibly having an upward trend.</a:t>
            </a:r>
            <a:endParaRPr sz="1800"/>
          </a:p>
          <a:p>
            <a:pPr marL="457200" marR="0" lvl="0" indent="-342900" algn="l" rtl="0">
              <a:lnSpc>
                <a:spcPct val="115000"/>
              </a:lnSpc>
              <a:spcBef>
                <a:spcPts val="0"/>
              </a:spcBef>
              <a:spcAft>
                <a:spcPts val="0"/>
              </a:spcAft>
              <a:buSzPts val="1800"/>
              <a:buChar char="●"/>
            </a:pPr>
            <a:r>
              <a:rPr lang="en-US" sz="1800"/>
              <a:t>The data for the fourth junction is sparse starting only after 2017.</a:t>
            </a:r>
            <a:endParaRPr sz="1800"/>
          </a:p>
          <a:p>
            <a:pPr marL="457200" marR="0" lvl="0" indent="-342900" algn="l" rtl="0">
              <a:lnSpc>
                <a:spcPct val="115000"/>
              </a:lnSpc>
              <a:spcBef>
                <a:spcPts val="0"/>
              </a:spcBef>
              <a:spcAft>
                <a:spcPts val="0"/>
              </a:spcAft>
              <a:buSzPts val="1800"/>
              <a:buChar char="●"/>
            </a:pPr>
            <a:r>
              <a:rPr lang="en-US" sz="1800"/>
              <a:t>Seasonality is not evident from the above plot.</a:t>
            </a:r>
            <a:endParaRPr sz="1800"/>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r>
              <a:rPr lang="en-US" sz="1800"/>
              <a:t>Next, the features added to DateTime were plotted individually:</a:t>
            </a:r>
            <a:endParaRPr sz="1800"/>
          </a:p>
          <a:p>
            <a:pPr marL="0" marR="0" lvl="0" indent="0" algn="l" rtl="0">
              <a:lnSpc>
                <a:spcPct val="115000"/>
              </a:lnSpc>
              <a:spcBef>
                <a:spcPts val="0"/>
              </a:spcBef>
              <a:spcAft>
                <a:spcPts val="0"/>
              </a:spcAft>
              <a:buNone/>
            </a:pPr>
            <a:endParaRPr sz="2000"/>
          </a:p>
        </p:txBody>
      </p:sp>
      <p:sp>
        <p:nvSpPr>
          <p:cNvPr id="160" name="Google Shape;160;p21"/>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Work Done Till Mid-Sem [Results]</a:t>
            </a:r>
            <a:endParaRPr sz="3000"/>
          </a:p>
        </p:txBody>
      </p:sp>
      <p:pic>
        <p:nvPicPr>
          <p:cNvPr id="161" name="Google Shape;161;p21"/>
          <p:cNvPicPr preferRelativeResize="0"/>
          <p:nvPr/>
        </p:nvPicPr>
        <p:blipFill>
          <a:blip r:embed="rId3">
            <a:alphaModFix/>
          </a:blip>
          <a:stretch>
            <a:fillRect/>
          </a:stretch>
        </p:blipFill>
        <p:spPr>
          <a:xfrm>
            <a:off x="386875" y="1859990"/>
            <a:ext cx="6428151" cy="1546725"/>
          </a:xfrm>
          <a:prstGeom prst="rect">
            <a:avLst/>
          </a:prstGeom>
          <a:noFill/>
          <a:ln>
            <a:noFill/>
          </a:ln>
        </p:spPr>
      </p:pic>
      <p:pic>
        <p:nvPicPr>
          <p:cNvPr id="162" name="Google Shape;162;p21"/>
          <p:cNvPicPr preferRelativeResize="0"/>
          <p:nvPr/>
        </p:nvPicPr>
        <p:blipFill>
          <a:blip r:embed="rId4">
            <a:alphaModFix/>
          </a:blip>
          <a:stretch>
            <a:fillRect/>
          </a:stretch>
        </p:blipFill>
        <p:spPr>
          <a:xfrm>
            <a:off x="386875" y="5298650"/>
            <a:ext cx="2477474" cy="572516"/>
          </a:xfrm>
          <a:prstGeom prst="rect">
            <a:avLst/>
          </a:prstGeom>
          <a:noFill/>
          <a:ln>
            <a:noFill/>
          </a:ln>
        </p:spPr>
      </p:pic>
      <p:pic>
        <p:nvPicPr>
          <p:cNvPr id="163" name="Google Shape;163;p21"/>
          <p:cNvPicPr preferRelativeResize="0"/>
          <p:nvPr/>
        </p:nvPicPr>
        <p:blipFill>
          <a:blip r:embed="rId5">
            <a:alphaModFix/>
          </a:blip>
          <a:stretch>
            <a:fillRect/>
          </a:stretch>
        </p:blipFill>
        <p:spPr>
          <a:xfrm>
            <a:off x="2904658" y="5298650"/>
            <a:ext cx="2477467" cy="572525"/>
          </a:xfrm>
          <a:prstGeom prst="rect">
            <a:avLst/>
          </a:prstGeom>
          <a:noFill/>
          <a:ln>
            <a:noFill/>
          </a:ln>
        </p:spPr>
      </p:pic>
      <p:pic>
        <p:nvPicPr>
          <p:cNvPr id="164" name="Google Shape;164;p21"/>
          <p:cNvPicPr preferRelativeResize="0"/>
          <p:nvPr/>
        </p:nvPicPr>
        <p:blipFill>
          <a:blip r:embed="rId6">
            <a:alphaModFix/>
          </a:blip>
          <a:stretch>
            <a:fillRect/>
          </a:stretch>
        </p:blipFill>
        <p:spPr>
          <a:xfrm>
            <a:off x="5422425" y="5298650"/>
            <a:ext cx="2477474" cy="572525"/>
          </a:xfrm>
          <a:prstGeom prst="rect">
            <a:avLst/>
          </a:prstGeom>
          <a:noFill/>
          <a:ln>
            <a:noFill/>
          </a:ln>
        </p:spPr>
      </p:pic>
      <p:pic>
        <p:nvPicPr>
          <p:cNvPr id="165" name="Google Shape;165;p21"/>
          <p:cNvPicPr preferRelativeResize="0"/>
          <p:nvPr/>
        </p:nvPicPr>
        <p:blipFill>
          <a:blip r:embed="rId7">
            <a:alphaModFix/>
          </a:blip>
          <a:stretch>
            <a:fillRect/>
          </a:stretch>
        </p:blipFill>
        <p:spPr>
          <a:xfrm>
            <a:off x="2904666" y="5909574"/>
            <a:ext cx="2477425" cy="572525"/>
          </a:xfrm>
          <a:prstGeom prst="rect">
            <a:avLst/>
          </a:prstGeom>
          <a:noFill/>
          <a:ln>
            <a:noFill/>
          </a:ln>
        </p:spPr>
      </p:pic>
      <p:pic>
        <p:nvPicPr>
          <p:cNvPr id="166" name="Google Shape;166;p21"/>
          <p:cNvPicPr preferRelativeResize="0"/>
          <p:nvPr/>
        </p:nvPicPr>
        <p:blipFill>
          <a:blip r:embed="rId8">
            <a:alphaModFix/>
          </a:blip>
          <a:stretch>
            <a:fillRect/>
          </a:stretch>
        </p:blipFill>
        <p:spPr>
          <a:xfrm>
            <a:off x="386923" y="5909573"/>
            <a:ext cx="2477366" cy="572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body" idx="1"/>
          </p:nvPr>
        </p:nvSpPr>
        <p:spPr>
          <a:xfrm>
            <a:off x="304800" y="1493825"/>
            <a:ext cx="8550000" cy="50673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101141"/>
              </a:buClr>
              <a:buSzPts val="2400"/>
              <a:buFont typeface="Arial"/>
              <a:buNone/>
            </a:pPr>
            <a:r>
              <a:rPr lang="en-US" sz="1800"/>
              <a:t>Now, a GRU model was created and the transformed training sets of the four junctions were fitted to the model. They were then compared to the transformed test sets. The plots (along with RMSEs) for all the fitted junctions are as follows:</a:t>
            </a: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endParaRPr sz="1800"/>
          </a:p>
          <a:p>
            <a:pPr marL="0" marR="0" lvl="0" indent="0" algn="l" rtl="0">
              <a:lnSpc>
                <a:spcPct val="115000"/>
              </a:lnSpc>
              <a:spcBef>
                <a:spcPts val="0"/>
              </a:spcBef>
              <a:spcAft>
                <a:spcPts val="0"/>
              </a:spcAft>
              <a:buClr>
                <a:srgbClr val="101141"/>
              </a:buClr>
              <a:buSzPts val="2400"/>
              <a:buFont typeface="Arial"/>
              <a:buNone/>
            </a:pPr>
            <a:r>
              <a:rPr lang="en-US" sz="1800"/>
              <a:t>The plots were then inverse transformed to make accurate-scaled predictions.</a:t>
            </a:r>
            <a:endParaRPr sz="1800"/>
          </a:p>
        </p:txBody>
      </p:sp>
      <p:sp>
        <p:nvSpPr>
          <p:cNvPr id="172" name="Google Shape;172;p22"/>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000"/>
              <a:t>Work Done Till Mid-Sem [Results] (contd.)</a:t>
            </a:r>
            <a:endParaRPr sz="3000"/>
          </a:p>
        </p:txBody>
      </p:sp>
      <p:pic>
        <p:nvPicPr>
          <p:cNvPr id="173" name="Google Shape;173;p22"/>
          <p:cNvPicPr preferRelativeResize="0"/>
          <p:nvPr/>
        </p:nvPicPr>
        <p:blipFill>
          <a:blip r:embed="rId3">
            <a:alphaModFix/>
          </a:blip>
          <a:stretch>
            <a:fillRect/>
          </a:stretch>
        </p:blipFill>
        <p:spPr>
          <a:xfrm>
            <a:off x="409200" y="2486076"/>
            <a:ext cx="3074126" cy="1423750"/>
          </a:xfrm>
          <a:prstGeom prst="rect">
            <a:avLst/>
          </a:prstGeom>
          <a:noFill/>
          <a:ln>
            <a:noFill/>
          </a:ln>
        </p:spPr>
      </p:pic>
      <p:sp>
        <p:nvSpPr>
          <p:cNvPr id="174" name="Google Shape;174;p22"/>
          <p:cNvSpPr txBox="1"/>
          <p:nvPr/>
        </p:nvSpPr>
        <p:spPr>
          <a:xfrm>
            <a:off x="1483200" y="3909826"/>
            <a:ext cx="92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Junction 1</a:t>
            </a:r>
            <a:endParaRPr>
              <a:latin typeface="Calibri"/>
              <a:ea typeface="Calibri"/>
              <a:cs typeface="Calibri"/>
              <a:sym typeface="Calibri"/>
            </a:endParaRPr>
          </a:p>
        </p:txBody>
      </p:sp>
      <p:pic>
        <p:nvPicPr>
          <p:cNvPr id="175" name="Google Shape;175;p22"/>
          <p:cNvPicPr preferRelativeResize="0"/>
          <p:nvPr/>
        </p:nvPicPr>
        <p:blipFill>
          <a:blip r:embed="rId4">
            <a:alphaModFix/>
          </a:blip>
          <a:stretch>
            <a:fillRect/>
          </a:stretch>
        </p:blipFill>
        <p:spPr>
          <a:xfrm>
            <a:off x="3750268" y="2486069"/>
            <a:ext cx="3074126" cy="1423761"/>
          </a:xfrm>
          <a:prstGeom prst="rect">
            <a:avLst/>
          </a:prstGeom>
          <a:noFill/>
          <a:ln>
            <a:noFill/>
          </a:ln>
        </p:spPr>
      </p:pic>
      <p:sp>
        <p:nvSpPr>
          <p:cNvPr id="176" name="Google Shape;176;p22"/>
          <p:cNvSpPr txBox="1"/>
          <p:nvPr/>
        </p:nvSpPr>
        <p:spPr>
          <a:xfrm>
            <a:off x="4824288" y="3909826"/>
            <a:ext cx="92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Junction 2</a:t>
            </a:r>
            <a:endParaRPr>
              <a:latin typeface="Calibri"/>
              <a:ea typeface="Calibri"/>
              <a:cs typeface="Calibri"/>
              <a:sym typeface="Calibri"/>
            </a:endParaRPr>
          </a:p>
        </p:txBody>
      </p:sp>
      <p:pic>
        <p:nvPicPr>
          <p:cNvPr id="177" name="Google Shape;177;p22"/>
          <p:cNvPicPr preferRelativeResize="0"/>
          <p:nvPr/>
        </p:nvPicPr>
        <p:blipFill>
          <a:blip r:embed="rId5">
            <a:alphaModFix/>
          </a:blip>
          <a:stretch>
            <a:fillRect/>
          </a:stretch>
        </p:blipFill>
        <p:spPr>
          <a:xfrm>
            <a:off x="409199" y="4233825"/>
            <a:ext cx="3074090" cy="1423750"/>
          </a:xfrm>
          <a:prstGeom prst="rect">
            <a:avLst/>
          </a:prstGeom>
          <a:noFill/>
          <a:ln>
            <a:noFill/>
          </a:ln>
        </p:spPr>
      </p:pic>
      <p:sp>
        <p:nvSpPr>
          <p:cNvPr id="178" name="Google Shape;178;p22"/>
          <p:cNvSpPr txBox="1"/>
          <p:nvPr/>
        </p:nvSpPr>
        <p:spPr>
          <a:xfrm>
            <a:off x="1483213" y="5657576"/>
            <a:ext cx="92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Junction 3</a:t>
            </a:r>
            <a:endParaRPr>
              <a:latin typeface="Calibri"/>
              <a:ea typeface="Calibri"/>
              <a:cs typeface="Calibri"/>
              <a:sym typeface="Calibri"/>
            </a:endParaRPr>
          </a:p>
        </p:txBody>
      </p:sp>
      <p:sp>
        <p:nvSpPr>
          <p:cNvPr id="179" name="Google Shape;179;p22"/>
          <p:cNvSpPr txBox="1"/>
          <p:nvPr/>
        </p:nvSpPr>
        <p:spPr>
          <a:xfrm>
            <a:off x="4824275" y="5657576"/>
            <a:ext cx="92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Junction 4</a:t>
            </a:r>
            <a:endParaRPr>
              <a:latin typeface="Calibri"/>
              <a:ea typeface="Calibri"/>
              <a:cs typeface="Calibri"/>
              <a:sym typeface="Calibri"/>
            </a:endParaRPr>
          </a:p>
        </p:txBody>
      </p:sp>
      <p:pic>
        <p:nvPicPr>
          <p:cNvPr id="180" name="Google Shape;180;p22"/>
          <p:cNvPicPr preferRelativeResize="0"/>
          <p:nvPr/>
        </p:nvPicPr>
        <p:blipFill>
          <a:blip r:embed="rId6">
            <a:alphaModFix/>
          </a:blip>
          <a:stretch>
            <a:fillRect/>
          </a:stretch>
        </p:blipFill>
        <p:spPr>
          <a:xfrm>
            <a:off x="7091346" y="3133449"/>
            <a:ext cx="1711197" cy="1143000"/>
          </a:xfrm>
          <a:prstGeom prst="rect">
            <a:avLst/>
          </a:prstGeom>
          <a:noFill/>
          <a:ln>
            <a:noFill/>
          </a:ln>
        </p:spPr>
      </p:pic>
      <p:sp>
        <p:nvSpPr>
          <p:cNvPr id="181" name="Google Shape;181;p22"/>
          <p:cNvSpPr txBox="1"/>
          <p:nvPr/>
        </p:nvSpPr>
        <p:spPr>
          <a:xfrm>
            <a:off x="7091499" y="4348903"/>
            <a:ext cx="1711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Root Mean Squared Error of all the four junctions</a:t>
            </a:r>
            <a:endParaRPr>
              <a:latin typeface="Calibri"/>
              <a:ea typeface="Calibri"/>
              <a:cs typeface="Calibri"/>
              <a:sym typeface="Calibri"/>
            </a:endParaRPr>
          </a:p>
        </p:txBody>
      </p:sp>
      <p:pic>
        <p:nvPicPr>
          <p:cNvPr id="182" name="Google Shape;182;p22"/>
          <p:cNvPicPr preferRelativeResize="0"/>
          <p:nvPr/>
        </p:nvPicPr>
        <p:blipFill>
          <a:blip r:embed="rId7">
            <a:alphaModFix/>
          </a:blip>
          <a:stretch>
            <a:fillRect/>
          </a:stretch>
        </p:blipFill>
        <p:spPr>
          <a:xfrm>
            <a:off x="3750274" y="4233824"/>
            <a:ext cx="3074102" cy="1423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body" idx="1"/>
          </p:nvPr>
        </p:nvSpPr>
        <p:spPr>
          <a:xfrm>
            <a:off x="304800" y="1493837"/>
            <a:ext cx="8229600" cy="45261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480"/>
              </a:spcBef>
              <a:spcAft>
                <a:spcPts val="0"/>
              </a:spcAft>
              <a:buSzPts val="1800"/>
              <a:buChar char="●"/>
            </a:pPr>
            <a:r>
              <a:rPr lang="en-US" sz="1800"/>
              <a:t>The data was then fed for normalization and differencing.</a:t>
            </a:r>
            <a:endParaRPr sz="1800"/>
          </a:p>
          <a:p>
            <a:pPr marL="457200" lvl="0" indent="-342900" algn="l" rtl="0">
              <a:lnSpc>
                <a:spcPct val="115000"/>
              </a:lnSpc>
              <a:spcBef>
                <a:spcPts val="0"/>
              </a:spcBef>
              <a:spcAft>
                <a:spcPts val="0"/>
              </a:spcAft>
              <a:buSzPts val="1800"/>
              <a:buChar char="●"/>
            </a:pPr>
            <a:r>
              <a:rPr lang="en-US" sz="1800"/>
              <a:t>To ensure the stationary nature of the plots, Augmented Dickey-Fuller Test was performed.</a:t>
            </a:r>
            <a:endParaRPr sz="1800"/>
          </a:p>
          <a:p>
            <a:pPr marL="0" lvl="0" indent="0" algn="l" rtl="0">
              <a:lnSpc>
                <a:spcPct val="115000"/>
              </a:lnSpc>
              <a:spcBef>
                <a:spcPts val="480"/>
              </a:spcBef>
              <a:spcAft>
                <a:spcPts val="0"/>
              </a:spcAft>
              <a:buNone/>
            </a:pPr>
            <a:r>
              <a:rPr lang="en-US" sz="1800"/>
              <a:t>The results are as follows:</a:t>
            </a:r>
            <a:endParaRPr sz="1800"/>
          </a:p>
        </p:txBody>
      </p:sp>
      <p:sp>
        <p:nvSpPr>
          <p:cNvPr id="189" name="Google Shape;189;p23"/>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Work Done Till Mid-Sem [Results] (contd.)</a:t>
            </a:r>
            <a:endParaRPr/>
          </a:p>
        </p:txBody>
      </p:sp>
      <p:pic>
        <p:nvPicPr>
          <p:cNvPr id="190" name="Google Shape;190;p23"/>
          <p:cNvPicPr preferRelativeResize="0"/>
          <p:nvPr/>
        </p:nvPicPr>
        <p:blipFill rotWithShape="1">
          <a:blip r:embed="rId3">
            <a:alphaModFix/>
          </a:blip>
          <a:srcRect/>
          <a:stretch/>
        </p:blipFill>
        <p:spPr>
          <a:xfrm>
            <a:off x="409425" y="2949903"/>
            <a:ext cx="4822974" cy="2978525"/>
          </a:xfrm>
          <a:prstGeom prst="rect">
            <a:avLst/>
          </a:prstGeom>
          <a:noFill/>
          <a:ln>
            <a:noFill/>
          </a:ln>
        </p:spPr>
      </p:pic>
      <p:pic>
        <p:nvPicPr>
          <p:cNvPr id="191" name="Google Shape;191;p23"/>
          <p:cNvPicPr preferRelativeResize="0"/>
          <p:nvPr/>
        </p:nvPicPr>
        <p:blipFill>
          <a:blip r:embed="rId4">
            <a:alphaModFix/>
          </a:blip>
          <a:stretch>
            <a:fillRect/>
          </a:stretch>
        </p:blipFill>
        <p:spPr>
          <a:xfrm>
            <a:off x="5329400" y="2949903"/>
            <a:ext cx="1770175" cy="1929675"/>
          </a:xfrm>
          <a:prstGeom prst="rect">
            <a:avLst/>
          </a:prstGeom>
          <a:noFill/>
          <a:ln>
            <a:noFill/>
          </a:ln>
        </p:spPr>
      </p:pic>
      <p:pic>
        <p:nvPicPr>
          <p:cNvPr id="192" name="Google Shape;192;p23"/>
          <p:cNvPicPr preferRelativeResize="0"/>
          <p:nvPr/>
        </p:nvPicPr>
        <p:blipFill>
          <a:blip r:embed="rId5">
            <a:alphaModFix/>
          </a:blip>
          <a:stretch>
            <a:fillRect/>
          </a:stretch>
        </p:blipFill>
        <p:spPr>
          <a:xfrm>
            <a:off x="6852650" y="2940153"/>
            <a:ext cx="1653550" cy="1939424"/>
          </a:xfrm>
          <a:prstGeom prst="rect">
            <a:avLst/>
          </a:prstGeom>
          <a:noFill/>
          <a:ln>
            <a:noFill/>
          </a:ln>
        </p:spPr>
      </p:pic>
      <p:sp>
        <p:nvSpPr>
          <p:cNvPr id="193" name="Google Shape;193;p23"/>
          <p:cNvSpPr txBox="1"/>
          <p:nvPr/>
        </p:nvSpPr>
        <p:spPr>
          <a:xfrm>
            <a:off x="409425" y="5928428"/>
            <a:ext cx="482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Dataframes after Transformation (normalization + differencing)</a:t>
            </a:r>
            <a:endParaRPr>
              <a:latin typeface="Calibri"/>
              <a:ea typeface="Calibri"/>
              <a:cs typeface="Calibri"/>
              <a:sym typeface="Calibri"/>
            </a:endParaRPr>
          </a:p>
        </p:txBody>
      </p:sp>
      <p:sp>
        <p:nvSpPr>
          <p:cNvPr id="194" name="Google Shape;194;p23"/>
          <p:cNvSpPr txBox="1"/>
          <p:nvPr/>
        </p:nvSpPr>
        <p:spPr>
          <a:xfrm>
            <a:off x="5427000" y="4791403"/>
            <a:ext cx="31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Result of Augmented Dickey-Fuller Test</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1720</Words>
  <Application>Microsoft Office PowerPoint</Application>
  <PresentationFormat>On-screen Show (4:3)</PresentationFormat>
  <Paragraphs>225</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Viraj Mathur</dc:creator>
  <cp:lastModifiedBy>Viraj Mathur</cp:lastModifiedBy>
  <cp:revision>1</cp:revision>
  <dcterms:modified xsi:type="dcterms:W3CDTF">2023-11-26T08:47:01Z</dcterms:modified>
</cp:coreProperties>
</file>